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4" r:id="rId4"/>
    <p:sldId id="265" r:id="rId5"/>
    <p:sldId id="292" r:id="rId6"/>
    <p:sldId id="293" r:id="rId7"/>
    <p:sldId id="294" r:id="rId8"/>
    <p:sldId id="295" r:id="rId9"/>
    <p:sldId id="28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9123" autoAdjust="0"/>
  </p:normalViewPr>
  <p:slideViewPr>
    <p:cSldViewPr>
      <p:cViewPr varScale="1">
        <p:scale>
          <a:sx n="86" d="100"/>
          <a:sy n="86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5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80C63B3C-4BF3-4489-B56D-07C3C40FA961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6" tIns="49518" rIns="99036" bIns="4951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36" tIns="49518" rIns="99036" bIns="495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8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2EF88149-5EBC-49F2-ACB0-4D93AEEEB6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4168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8149-5EBC-49F2-ACB0-4D93AEEEB63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527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8149-5EBC-49F2-ACB0-4D93AEEEB63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7574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헬리콥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50000" contrast="-30000"/>
          </a:blip>
          <a:srcRect/>
          <a:stretch>
            <a:fillRect/>
          </a:stretch>
        </p:blipFill>
        <p:spPr bwMode="auto">
          <a:xfrm>
            <a:off x="78057" y="60877"/>
            <a:ext cx="896448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F532E-8F8F-4AC5-B167-2A0F085D9D62}" type="datetimeFigureOut">
              <a:rPr lang="ko-KR" altLang="en-US" smtClean="0"/>
              <a:pPr/>
              <a:t>2016-09-26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DEAB-8869-4117-A526-21DB4B7AEF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78057" y="60876"/>
            <a:ext cx="8964488" cy="228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1475656" y="1556792"/>
            <a:ext cx="6480720" cy="938535"/>
          </a:xfrm>
          <a:prstGeom prst="round2SameRect">
            <a:avLst/>
          </a:prstGeom>
          <a:solidFill>
            <a:srgbClr val="CDF2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直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升机体验游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zh-CN" altLang="en-US" sz="4000" dirty="0" smtClean="0">
                <a:solidFill>
                  <a:schemeClr val="tx2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介绍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4000" dirty="0">
              <a:solidFill>
                <a:srgbClr val="002060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6" name="제목 6"/>
          <p:cNvSpPr txBox="1">
            <a:spLocks/>
          </p:cNvSpPr>
          <p:nvPr/>
        </p:nvSpPr>
        <p:spPr>
          <a:xfrm>
            <a:off x="186372" y="5229200"/>
            <a:ext cx="338549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/>
            </a:r>
            <a:br>
              <a:rPr kumimoji="0" lang="en-US" altLang="ko-K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</a:br>
            <a:r>
              <a:rPr kumimoji="0" lang="ko-KR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/>
            </a:r>
            <a:br>
              <a:rPr kumimoji="0" lang="ko-KR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</a:b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3320460" y="2824585"/>
            <a:ext cx="5121275" cy="2592288"/>
            <a:chOff x="3320460" y="2924944"/>
            <a:chExt cx="5121275" cy="2592288"/>
          </a:xfrm>
        </p:grpSpPr>
        <p:sp>
          <p:nvSpPr>
            <p:cNvPr id="7" name="사다리꼴 6"/>
            <p:cNvSpPr/>
            <p:nvPr/>
          </p:nvSpPr>
          <p:spPr>
            <a:xfrm>
              <a:off x="6057071" y="2924944"/>
              <a:ext cx="2274755" cy="506714"/>
            </a:xfrm>
            <a:prstGeom prst="trapezoid">
              <a:avLst>
                <a:gd name="adj" fmla="val 27424"/>
              </a:avLst>
            </a:prstGeom>
            <a:blipFill>
              <a:blip r:embed="rId3" cstate="print"/>
              <a:tile tx="0" ty="0" sx="100000" sy="100000" flip="none" algn="tl"/>
            </a:blip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JUN. 2016</a:t>
              </a:r>
              <a:endParaRPr lang="ko-KR" altLang="en-US" sz="1600" b="1" dirty="0"/>
            </a:p>
          </p:txBody>
        </p:sp>
        <p:pic>
          <p:nvPicPr>
            <p:cNvPr id="4" name="Picture 2" descr="C:\Users\110811\Downloads\cineflex\169Lexu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0460" y="3501008"/>
              <a:ext cx="5121275" cy="2016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7086" y="2276872"/>
            <a:ext cx="6817604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1. A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   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城山日出峰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700808"/>
            <a:ext cx="2048730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r>
              <a:rPr lang="ko-KR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 descr="C:\Users\터보라인\AppData\Local\Microsoft\Windows\Temporary Internet Files\Content.IE5\QHAUH32Z\성산일출봉코스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00372"/>
            <a:ext cx="6072230" cy="35392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9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7086" y="2276873"/>
            <a:ext cx="7276814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2. B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 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 </a:t>
            </a:r>
            <a:r>
              <a:rPr lang="zh-CN" altLang="en-US" sz="2000" b="1" dirty="0">
                <a:latin typeface="HY궁서" pitchFamily="18" charset="-127"/>
                <a:ea typeface="HY궁서" pitchFamily="18" charset="-127"/>
              </a:rPr>
              <a:t>牛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岛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700808"/>
            <a:ext cx="2160239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C:\Users\터보라인\AppData\Local\Microsoft\Windows\Temporary Internet Files\Content.IE5\1OHI0SB4\우도코스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7143800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2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472" y="2285993"/>
            <a:ext cx="7429552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3. C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城山日出峰</a:t>
            </a:r>
            <a:r>
              <a:rPr lang="ko-KR" altLang="en-US" sz="20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zh-CN" sz="2000" b="1" dirty="0">
                <a:latin typeface="HY궁서" pitchFamily="18" charset="-127"/>
                <a:ea typeface="HY궁서" pitchFamily="18" charset="-127"/>
              </a:rPr>
              <a:t>+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牛岛</a:t>
            </a:r>
            <a:endParaRPr lang="ko-KR" altLang="en-US" sz="20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700808"/>
            <a:ext cx="2160239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C:\Users\터보라인\AppData\Local\Microsoft\Windows\Temporary Internet Files\Content.IE5\0EGPYZJ7\성산일출봉,_우도코스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7286676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2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02254" y="1890010"/>
            <a:ext cx="7098769" cy="46742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4. D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 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汉罗山</a:t>
            </a:r>
            <a:r>
              <a:rPr lang="ko-KR" altLang="en-US" sz="2000" b="1" dirty="0" smtClean="0">
                <a:latin typeface="HY궁서" pitchFamily="18" charset="-127"/>
                <a:ea typeface="HY궁서" pitchFamily="18" charset="-127"/>
              </a:rPr>
              <a:t>  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340768"/>
            <a:ext cx="2160239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8" name="Picture 2" descr="C:\Users\터보라인\AppData\Local\Microsoft\Windows\Temporary Internet Files\Content.IE5\1OHI0SB4\한라산코스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71744"/>
            <a:ext cx="7143768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37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02255" y="1890010"/>
            <a:ext cx="7741711" cy="46742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5. E </a:t>
            </a:r>
            <a:r>
              <a:rPr lang="zh-CN" altLang="en-US" sz="24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线路</a:t>
            </a:r>
            <a:r>
              <a:rPr lang="ko-KR" altLang="en-US" sz="24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0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–  </a:t>
            </a:r>
            <a:r>
              <a:rPr lang="ko-KR" altLang="ko-KR" sz="2000" b="1" dirty="0" smtClean="0"/>
              <a:t>西</a:t>
            </a:r>
            <a:r>
              <a:rPr lang="ko-KR" altLang="ko-KR" sz="2000" dirty="0" smtClean="0"/>
              <a:t>归浦</a:t>
            </a:r>
            <a:endParaRPr lang="ko-KR" altLang="en-US" sz="2400" dirty="0">
              <a:solidFill>
                <a:prstClr val="black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340768"/>
            <a:ext cx="2160239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prstClr val="white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>
                <a:solidFill>
                  <a:prstClr val="black"/>
                </a:solidFill>
              </a:rPr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5122" name="Picture 2" descr="C:\Users\터보라인\AppData\Local\Microsoft\Windows\Temporary Internet Files\Content.IE5\SW10O3W5\서귀포코스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0"/>
            <a:ext cx="7858180" cy="4143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78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42910" y="1928803"/>
            <a:ext cx="7572428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6. F </a:t>
            </a:r>
            <a:r>
              <a:rPr lang="zh-CN" altLang="en-US" sz="24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线路</a:t>
            </a:r>
            <a:r>
              <a:rPr lang="ko-KR" altLang="en-US" sz="24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– </a:t>
            </a:r>
            <a:r>
              <a:rPr lang="ko-KR" altLang="ko-KR" sz="2000" b="1" dirty="0" err="1"/>
              <a:t>摹瑟浦</a:t>
            </a:r>
            <a:r>
              <a:rPr lang="ko-KR" altLang="en-US" sz="20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zh-CN" altLang="en-US" sz="20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往返</a:t>
            </a:r>
            <a:endParaRPr lang="ko-KR" altLang="en-US" sz="2000" dirty="0">
              <a:solidFill>
                <a:prstClr val="black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340768"/>
            <a:ext cx="2160239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prstClr val="white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>
                <a:solidFill>
                  <a:prstClr val="black"/>
                </a:solidFill>
              </a:rPr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6146" name="Picture 2" descr="C:\Users\터보라인\AppData\Local\Microsoft\Windows\Temporary Internet Files\Content.IE5\LKC375SC\모슬포왕복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178" y="2786058"/>
            <a:ext cx="7857036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60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3568" y="980728"/>
            <a:ext cx="1673854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搭乘费用</a:t>
            </a:r>
            <a:endParaRPr lang="ko-KR" altLang="en-US" sz="2400" dirty="0">
              <a:solidFill>
                <a:prstClr val="black"/>
              </a:solidFill>
              <a:latin typeface="HY궁서" pitchFamily="18" charset="-127"/>
              <a:ea typeface="HY궁서" pitchFamily="18" charset="-127"/>
            </a:endParaRPr>
          </a:p>
        </p:txBody>
      </p:sp>
      <p:graphicFrame>
        <p:nvGraphicFramePr>
          <p:cNvPr id="4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5777346"/>
              </p:ext>
            </p:extLst>
          </p:nvPr>
        </p:nvGraphicFramePr>
        <p:xfrm>
          <a:off x="868286" y="1843297"/>
          <a:ext cx="7340600" cy="289560"/>
        </p:xfrm>
        <a:graphic>
          <a:graphicData uri="http://schemas.openxmlformats.org/drawingml/2006/table">
            <a:tbl>
              <a:tblPr/>
              <a:tblGrid>
                <a:gridCol w="1439862"/>
                <a:gridCol w="1831804"/>
                <a:gridCol w="1944216"/>
                <a:gridCol w="2124718"/>
              </a:tblGrid>
              <a:tr h="276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区   分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7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搭乘费用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7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时间收费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7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对比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7B2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1558684"/>
              </p:ext>
            </p:extLst>
          </p:nvPr>
        </p:nvGraphicFramePr>
        <p:xfrm>
          <a:off x="928662" y="2285992"/>
          <a:ext cx="7340600" cy="1882092"/>
        </p:xfrm>
        <a:graphic>
          <a:graphicData uri="http://schemas.openxmlformats.org/drawingml/2006/table">
            <a:tbl>
              <a:tblPr/>
              <a:tblGrid>
                <a:gridCol w="1439862"/>
                <a:gridCol w="1831804"/>
                <a:gridCol w="1944216"/>
                <a:gridCol w="2124718"/>
              </a:tblGrid>
              <a:tr h="27395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A 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130,000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3,120,000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3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명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x8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B 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198,000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2,970,000</a:t>
                      </a:r>
                      <a:endParaRPr kumimoji="1" lang="ko-KR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uLnTx/>
                        <a:uFillTx/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3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명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x5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C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330,000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2,970,000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명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x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3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D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495,000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2,970,000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명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x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97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5.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E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495,000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2,970,000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명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x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2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97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6.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F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990,000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2,970,000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3</a:t>
                      </a:r>
                      <a:r>
                        <a:rPr kumimoji="1" lang="ko-KR" alt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명</a:t>
                      </a:r>
                      <a:r>
                        <a:rPr kumimoji="1" lang="en-US" altLang="ko-KR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uLnTx/>
                          <a:uFillTx/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x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1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회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시간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 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868286" y="1468812"/>
            <a:ext cx="1598515" cy="3231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0000FF"/>
              </a:buClr>
              <a:buFontTx/>
              <a:buBlip>
                <a:blip r:embed="rId2"/>
              </a:buBlip>
            </a:pPr>
            <a:r>
              <a:rPr lang="en-US" altLang="ko-KR" sz="1500" b="1" dirty="0" smtClean="0">
                <a:solidFill>
                  <a:prstClr val="black"/>
                </a:solidFill>
                <a:latin typeface="굴림" charset="-127"/>
              </a:rPr>
              <a:t>  </a:t>
            </a:r>
            <a:r>
              <a:rPr lang="zh-CN" altLang="en-US" sz="1500" b="1" dirty="0">
                <a:solidFill>
                  <a:prstClr val="black"/>
                </a:solidFill>
                <a:latin typeface="굴림" charset="-127"/>
              </a:rPr>
              <a:t>搭</a:t>
            </a:r>
            <a:r>
              <a:rPr lang="zh-CN" altLang="en-US" sz="1500" b="1" dirty="0" smtClean="0">
                <a:solidFill>
                  <a:prstClr val="black"/>
                </a:solidFill>
                <a:latin typeface="굴림" charset="-127"/>
              </a:rPr>
              <a:t>乘公示费用</a:t>
            </a:r>
            <a:endParaRPr lang="ko-KR" altLang="en-US" sz="1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Text Box 101"/>
          <p:cNvSpPr txBox="1">
            <a:spLocks noChangeArrowheads="1"/>
          </p:cNvSpPr>
          <p:nvPr/>
        </p:nvSpPr>
        <p:spPr bwMode="auto">
          <a:xfrm>
            <a:off x="6736485" y="1442393"/>
            <a:ext cx="1614286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100" b="1" dirty="0" smtClean="0">
                <a:solidFill>
                  <a:prstClr val="black"/>
                </a:solidFill>
              </a:rPr>
              <a:t>(</a:t>
            </a:r>
            <a:r>
              <a:rPr lang="zh-CN" altLang="en-US" sz="1100" b="1" dirty="0" smtClean="0">
                <a:solidFill>
                  <a:prstClr val="black"/>
                </a:solidFill>
              </a:rPr>
              <a:t>人员 单位</a:t>
            </a:r>
            <a:r>
              <a:rPr lang="ko-KR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: </a:t>
            </a:r>
            <a:r>
              <a:rPr lang="zh-CN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韩元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)</a:t>
            </a:r>
            <a:endParaRPr lang="en-US" altLang="ko-KR" sz="1100" b="1" dirty="0">
              <a:solidFill>
                <a:prstClr val="black"/>
              </a:solidFill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868286" y="4548696"/>
            <a:ext cx="1446212" cy="0"/>
          </a:xfrm>
          <a:prstGeom prst="line">
            <a:avLst/>
          </a:prstGeom>
          <a:noFill/>
          <a:ln w="57150">
            <a:solidFill>
              <a:srgbClr val="665E24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314498" y="4548696"/>
            <a:ext cx="6036273" cy="0"/>
          </a:xfrm>
          <a:prstGeom prst="line">
            <a:avLst/>
          </a:prstGeom>
          <a:noFill/>
          <a:ln w="57150">
            <a:solidFill>
              <a:srgbClr val="C0B24B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932817" y="1760559"/>
            <a:ext cx="1446212" cy="0"/>
          </a:xfrm>
          <a:prstGeom prst="line">
            <a:avLst/>
          </a:prstGeom>
          <a:noFill/>
          <a:ln w="57150">
            <a:solidFill>
              <a:srgbClr val="665E24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>
            <a:off x="2411760" y="1760559"/>
            <a:ext cx="5897563" cy="0"/>
          </a:xfrm>
          <a:prstGeom prst="line">
            <a:avLst/>
          </a:prstGeom>
          <a:noFill/>
          <a:ln w="57150">
            <a:solidFill>
              <a:srgbClr val="C0B24B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2013" y="116632"/>
            <a:ext cx="269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Air JET  AIRLINE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7" name="Text Box 101"/>
          <p:cNvSpPr txBox="1">
            <a:spLocks noChangeArrowheads="1"/>
          </p:cNvSpPr>
          <p:nvPr/>
        </p:nvSpPr>
        <p:spPr bwMode="auto">
          <a:xfrm>
            <a:off x="6695037" y="4287086"/>
            <a:ext cx="1614286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1100" b="1" dirty="0" smtClean="0">
                <a:solidFill>
                  <a:prstClr val="black"/>
                </a:solidFill>
              </a:rPr>
              <a:t>(</a:t>
            </a:r>
            <a:r>
              <a:rPr lang="zh-CN" altLang="en-US" sz="1100" b="1" dirty="0" smtClean="0">
                <a:solidFill>
                  <a:prstClr val="black"/>
                </a:solidFill>
              </a:rPr>
              <a:t>人员 单位</a:t>
            </a:r>
            <a:r>
              <a:rPr lang="ko-KR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: </a:t>
            </a:r>
            <a:r>
              <a:rPr lang="zh-CN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韩元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)</a:t>
            </a:r>
            <a:endParaRPr lang="en-US" altLang="ko-KR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469355" y="3672827"/>
            <a:ext cx="7847061" cy="2327542"/>
            <a:chOff x="501929" y="3783939"/>
            <a:chExt cx="7847061" cy="2327542"/>
          </a:xfrm>
          <a:noFill/>
        </p:grpSpPr>
        <p:sp>
          <p:nvSpPr>
            <p:cNvPr id="5" name="Text Box 161"/>
            <p:cNvSpPr txBox="1">
              <a:spLocks noChangeArrowheads="1"/>
            </p:cNvSpPr>
            <p:nvPr/>
          </p:nvSpPr>
          <p:spPr bwMode="auto">
            <a:xfrm>
              <a:off x="1798259" y="3917556"/>
              <a:ext cx="1319212" cy="2193925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08245" tIns="54122" rIns="108245" bIns="54122" numCol="1">
              <a:normAutofit fontScale="92500" lnSpcReduction="20000"/>
            </a:bodyPr>
            <a:lstStyle/>
            <a:p>
              <a:pPr defTabSz="1081088">
                <a:lnSpc>
                  <a:spcPct val="190000"/>
                </a:lnSpc>
              </a:pP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-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R44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1,134KG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215km/h</a:t>
              </a: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3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小时</a:t>
              </a:r>
              <a:r>
                <a:rPr lang="en-US" altLang="zh-CN" sz="1200" b="1" dirty="0" smtClean="0">
                  <a:latin typeface="궁서" pitchFamily="18" charset="-127"/>
                  <a:ea typeface="궁서" pitchFamily="18" charset="-127"/>
                </a:rPr>
                <a:t>10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分钟</a:t>
              </a:r>
              <a:endParaRPr lang="en-US" altLang="zh-CN" sz="1200" b="1" dirty="0" smtClean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 4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名</a:t>
              </a:r>
              <a:endParaRPr lang="en-US" altLang="ko-KR" sz="1200" b="1" dirty="0" smtClean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空中摄影</a:t>
              </a:r>
              <a:endParaRPr lang="en-US" altLang="zh-CN" sz="1200" b="1" dirty="0" smtClean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zh-CN" altLang="en-US" sz="1200" b="1" dirty="0">
                  <a:latin typeface="궁서" pitchFamily="18" charset="-127"/>
                  <a:ea typeface="궁서" pitchFamily="18" charset="-127"/>
                </a:rPr>
                <a:t>观光飞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行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</p:txBody>
        </p:sp>
        <p:sp>
          <p:nvSpPr>
            <p:cNvPr id="28" name="Text Box 161"/>
            <p:cNvSpPr txBox="1">
              <a:spLocks noChangeArrowheads="1"/>
            </p:cNvSpPr>
            <p:nvPr/>
          </p:nvSpPr>
          <p:spPr bwMode="auto">
            <a:xfrm>
              <a:off x="5270470" y="3789040"/>
              <a:ext cx="1605785" cy="2260597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108245" tIns="54122" rIns="108245" bIns="54122" numCol="1">
              <a:normAutofit/>
            </a:bodyPr>
            <a:lstStyle/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R44</a:t>
              </a:r>
              <a:endParaRPr lang="en-US" altLang="ko-KR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1,134KG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215km/h</a:t>
              </a:r>
              <a:r>
                <a:rPr lang="ko-KR" altLang="en-US" sz="1200" b="1" dirty="0" smtClean="0">
                  <a:latin typeface="궁서" pitchFamily="18" charset="-127"/>
                  <a:ea typeface="궁서" pitchFamily="18" charset="-127"/>
                </a:rPr>
                <a:t> 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3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小时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10</a:t>
              </a:r>
              <a:r>
                <a:rPr lang="zh-CN" altLang="en-US" sz="1200" b="1" dirty="0">
                  <a:latin typeface="궁서" pitchFamily="18" charset="-127"/>
                  <a:ea typeface="궁서" pitchFamily="18" charset="-127"/>
                </a:rPr>
                <a:t>分钟</a:t>
              </a:r>
              <a:endParaRPr lang="en-US" altLang="ko-KR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4</a:t>
              </a:r>
              <a:r>
                <a:rPr lang="zh-CN" altLang="en-US" sz="1200" b="1" dirty="0">
                  <a:latin typeface="궁서" pitchFamily="18" charset="-127"/>
                  <a:ea typeface="궁서" pitchFamily="18" charset="-127"/>
                </a:rPr>
                <a:t>名</a:t>
              </a:r>
              <a:endParaRPr lang="en-US" altLang="ko-KR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人员输送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/</a:t>
              </a:r>
              <a:r>
                <a:rPr lang="zh-CN" altLang="en-US" sz="1200" b="1" dirty="0">
                  <a:latin typeface="궁서" pitchFamily="18" charset="-127"/>
                  <a:ea typeface="궁서" pitchFamily="18" charset="-127"/>
                </a:rPr>
                <a:t>空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中摄影</a:t>
              </a:r>
              <a:r>
                <a:rPr lang="ko-KR" altLang="en-US" sz="1200" b="1" dirty="0" smtClean="0">
                  <a:latin typeface="궁서" pitchFamily="18" charset="-127"/>
                  <a:ea typeface="궁서" pitchFamily="18" charset="-127"/>
                </a:rPr>
                <a:t> 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</p:txBody>
        </p:sp>
        <p:sp>
          <p:nvSpPr>
            <p:cNvPr id="30" name="Text Box 161"/>
            <p:cNvSpPr txBox="1">
              <a:spLocks noChangeArrowheads="1"/>
            </p:cNvSpPr>
            <p:nvPr/>
          </p:nvSpPr>
          <p:spPr bwMode="auto">
            <a:xfrm>
              <a:off x="6992254" y="3783939"/>
              <a:ext cx="1356736" cy="2327542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108245" tIns="54122" rIns="108245" bIns="54122" numCol="1">
              <a:normAutofit/>
            </a:bodyPr>
            <a:lstStyle/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SOCATA TB-9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1,096KG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215km/h</a:t>
              </a: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ko-KR" altLang="en-US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5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小时</a:t>
              </a:r>
              <a:endParaRPr lang="en-US" altLang="zh-CN" sz="1200" b="1" dirty="0" smtClean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 smtClean="0">
                  <a:latin typeface="궁서" pitchFamily="18" charset="-127"/>
                  <a:ea typeface="궁서" pitchFamily="18" charset="-127"/>
                </a:rPr>
                <a:t> 4</a:t>
              </a:r>
              <a:r>
                <a:rPr lang="zh-CN" altLang="en-US" sz="1200" b="1" dirty="0">
                  <a:latin typeface="궁서" pitchFamily="18" charset="-127"/>
                  <a:ea typeface="궁서" pitchFamily="18" charset="-127"/>
                </a:rPr>
                <a:t>名</a:t>
              </a:r>
              <a:endParaRPr lang="en-US" altLang="ko-KR" sz="1200" b="1" dirty="0">
                <a:latin typeface="궁서" pitchFamily="18" charset="-127"/>
                <a:ea typeface="궁서" pitchFamily="18" charset="-127"/>
              </a:endParaRPr>
            </a:p>
            <a:p>
              <a:pPr defTabSz="1081088">
                <a:lnSpc>
                  <a:spcPct val="190000"/>
                </a:lnSpc>
                <a:buFontTx/>
                <a:buChar char="•"/>
              </a:pPr>
              <a:r>
                <a:rPr lang="en-US" altLang="ko-KR" sz="1200" b="1" dirty="0">
                  <a:latin typeface="궁서" pitchFamily="18" charset="-127"/>
                  <a:ea typeface="궁서" pitchFamily="18" charset="-127"/>
                </a:rPr>
                <a:t> </a:t>
              </a:r>
              <a:r>
                <a:rPr lang="zh-CN" altLang="en-US" sz="1200" b="1" dirty="0" smtClean="0">
                  <a:latin typeface="궁서" pitchFamily="18" charset="-127"/>
                  <a:ea typeface="궁서" pitchFamily="18" charset="-127"/>
                </a:rPr>
                <a:t>飞行教育</a:t>
              </a:r>
              <a:endParaRPr lang="ko-KR" altLang="en-US" sz="1200" b="1" dirty="0">
                <a:latin typeface="궁서" pitchFamily="18" charset="-127"/>
                <a:ea typeface="궁서" pitchFamily="18" charset="-127"/>
              </a:endParaRPr>
            </a:p>
          </p:txBody>
        </p:sp>
        <p:grpSp>
          <p:nvGrpSpPr>
            <p:cNvPr id="7" name="그룹 57"/>
            <p:cNvGrpSpPr>
              <a:grpSpLocks/>
            </p:cNvGrpSpPr>
            <p:nvPr/>
          </p:nvGrpSpPr>
          <p:grpSpPr bwMode="auto">
            <a:xfrm>
              <a:off x="501929" y="3947015"/>
              <a:ext cx="1031571" cy="276999"/>
              <a:chOff x="595282" y="3409615"/>
              <a:chExt cx="1031579" cy="277271"/>
            </a:xfrm>
            <a:grpFill/>
          </p:grpSpPr>
          <p:sp>
            <p:nvSpPr>
              <p:cNvPr id="8" name="Rectangle 50"/>
              <p:cNvSpPr>
                <a:spLocks noChangeArrowheads="1"/>
              </p:cNvSpPr>
              <p:nvPr/>
            </p:nvSpPr>
            <p:spPr bwMode="auto">
              <a:xfrm>
                <a:off x="677810" y="3412165"/>
                <a:ext cx="949051" cy="27216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86393" tIns="43196" rIns="86393" bIns="43196" numCol="1" anchor="ctr">
                <a:normAutofit/>
              </a:bodyPr>
              <a:lstStyle/>
              <a:p>
                <a:pPr defTabSz="1081088">
                  <a:buBlip>
                    <a:blip r:embed="rId3"/>
                  </a:buBlip>
                </a:pPr>
                <a:r>
                  <a:rPr lang="ko-KR" altLang="en-US" sz="1200" b="0" dirty="0" smtClean="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zh-CN" altLang="en-US" sz="1200" b="0" dirty="0" smtClean="0">
                    <a:latin typeface="HY견고딕" pitchFamily="18" charset="-127"/>
                    <a:ea typeface="HY견고딕" pitchFamily="18" charset="-127"/>
                  </a:rPr>
                  <a:t>机 </a:t>
                </a:r>
                <a:r>
                  <a:rPr lang="zh-CN" altLang="en-US" sz="1200" b="1" dirty="0" smtClean="0">
                    <a:latin typeface="HY견고딕" pitchFamily="18" charset="-127"/>
                    <a:ea typeface="HY견고딕" pitchFamily="18" charset="-127"/>
                  </a:rPr>
                  <a:t>种</a:t>
                </a:r>
                <a:endParaRPr lang="ko-KR" altLang="en-US" sz="1200" b="1" dirty="0">
                  <a:latin typeface="HY궁서" pitchFamily="18" charset="-127"/>
                  <a:ea typeface="HY궁서" pitchFamily="18" charset="-127"/>
                </a:endParaRPr>
              </a:p>
            </p:txBody>
          </p:sp>
          <p:sp>
            <p:nvSpPr>
              <p:cNvPr id="9" name="Rectangle 51"/>
              <p:cNvSpPr>
                <a:spLocks noChangeArrowheads="1"/>
              </p:cNvSpPr>
              <p:nvPr/>
            </p:nvSpPr>
            <p:spPr bwMode="auto">
              <a:xfrm>
                <a:off x="595282" y="3409615"/>
                <a:ext cx="184732" cy="27727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numCol="1" anchor="ctr">
                <a:normAutofit/>
              </a:bodyPr>
              <a:lstStyle/>
              <a:p>
                <a:endParaRPr lang="ko-KR" altLang="en-US" sz="12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10" name="그룹 59"/>
            <p:cNvGrpSpPr>
              <a:grpSpLocks/>
            </p:cNvGrpSpPr>
            <p:nvPr/>
          </p:nvGrpSpPr>
          <p:grpSpPr bwMode="auto">
            <a:xfrm>
              <a:off x="501929" y="4281978"/>
              <a:ext cx="948152" cy="276999"/>
              <a:chOff x="595282" y="3409615"/>
              <a:chExt cx="880433" cy="277271"/>
            </a:xfrm>
            <a:grpFill/>
          </p:grpSpPr>
          <p:sp>
            <p:nvSpPr>
              <p:cNvPr id="11" name="Rectangle 50"/>
              <p:cNvSpPr>
                <a:spLocks noChangeArrowheads="1"/>
              </p:cNvSpPr>
              <p:nvPr/>
            </p:nvSpPr>
            <p:spPr bwMode="auto">
              <a:xfrm>
                <a:off x="677810" y="3412161"/>
                <a:ext cx="797905" cy="27216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86393" tIns="43196" rIns="86393" bIns="43196" numCol="1" anchor="ctr">
                <a:normAutofit/>
              </a:bodyPr>
              <a:lstStyle/>
              <a:p>
                <a:pPr defTabSz="1081088">
                  <a:buBlip>
                    <a:blip r:embed="rId3"/>
                  </a:buBlip>
                </a:pPr>
                <a:r>
                  <a:rPr lang="ko-KR" altLang="en-US" sz="1200" b="0" dirty="0" smtClean="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en-US" altLang="ko-KR" sz="1200" b="1" dirty="0" smtClean="0">
                    <a:latin typeface="HY궁서" pitchFamily="18" charset="-127"/>
                    <a:ea typeface="HY궁서" pitchFamily="18" charset="-127"/>
                  </a:rPr>
                  <a:t>MTOW</a:t>
                </a:r>
                <a:endParaRPr lang="ko-KR" altLang="en-US" sz="1200" b="1" dirty="0">
                  <a:latin typeface="HY궁서" pitchFamily="18" charset="-127"/>
                  <a:ea typeface="HY궁서" pitchFamily="18" charset="-127"/>
                </a:endParaRPr>
              </a:p>
            </p:txBody>
          </p:sp>
          <p:sp>
            <p:nvSpPr>
              <p:cNvPr id="12" name="Rectangle 51"/>
              <p:cNvSpPr>
                <a:spLocks noChangeArrowheads="1"/>
              </p:cNvSpPr>
              <p:nvPr/>
            </p:nvSpPr>
            <p:spPr bwMode="auto">
              <a:xfrm>
                <a:off x="595282" y="3409615"/>
                <a:ext cx="171537" cy="27727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numCol="1" anchor="ctr">
                <a:normAutofit/>
              </a:bodyPr>
              <a:lstStyle/>
              <a:p>
                <a:endParaRPr lang="ko-KR" altLang="en-US" sz="12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13" name="그룹 62"/>
            <p:cNvGrpSpPr>
              <a:grpSpLocks/>
            </p:cNvGrpSpPr>
            <p:nvPr/>
          </p:nvGrpSpPr>
          <p:grpSpPr bwMode="auto">
            <a:xfrm>
              <a:off x="501929" y="4637578"/>
              <a:ext cx="1031571" cy="276999"/>
              <a:chOff x="595282" y="3409615"/>
              <a:chExt cx="1031579" cy="277271"/>
            </a:xfrm>
            <a:grpFill/>
          </p:grpSpPr>
          <p:sp>
            <p:nvSpPr>
              <p:cNvPr id="14" name="Rectangle 50"/>
              <p:cNvSpPr>
                <a:spLocks noChangeArrowheads="1"/>
              </p:cNvSpPr>
              <p:nvPr/>
            </p:nvSpPr>
            <p:spPr bwMode="auto">
              <a:xfrm>
                <a:off x="677810" y="3412165"/>
                <a:ext cx="949051" cy="27216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86393" tIns="43196" rIns="86393" bIns="43196" numCol="1" anchor="ctr">
                <a:normAutofit/>
              </a:bodyPr>
              <a:lstStyle/>
              <a:p>
                <a:pPr defTabSz="1081088">
                  <a:buBlip>
                    <a:blip r:embed="rId3"/>
                  </a:buBlip>
                </a:pPr>
                <a:r>
                  <a:rPr lang="ko-KR" altLang="en-US" sz="1200" b="1" dirty="0" smtClean="0">
                    <a:latin typeface="HY궁서" pitchFamily="18" charset="-127"/>
                    <a:ea typeface="HY궁서" pitchFamily="18" charset="-127"/>
                  </a:rPr>
                  <a:t> </a:t>
                </a:r>
                <a:r>
                  <a:rPr lang="zh-CN" altLang="en-US" sz="1200" b="1" dirty="0" smtClean="0">
                    <a:latin typeface="HY궁서" pitchFamily="18" charset="-127"/>
                    <a:ea typeface="HY궁서" pitchFamily="18" charset="-127"/>
                  </a:rPr>
                  <a:t>最高时速</a:t>
                </a:r>
                <a:endParaRPr lang="ko-KR" altLang="en-US" sz="1200" b="1" dirty="0">
                  <a:latin typeface="HY궁서" pitchFamily="18" charset="-127"/>
                  <a:ea typeface="HY궁서" pitchFamily="18" charset="-127"/>
                </a:endParaRPr>
              </a:p>
            </p:txBody>
          </p:sp>
          <p:sp>
            <p:nvSpPr>
              <p:cNvPr id="15" name="Rectangle 51"/>
              <p:cNvSpPr>
                <a:spLocks noChangeArrowheads="1"/>
              </p:cNvSpPr>
              <p:nvPr/>
            </p:nvSpPr>
            <p:spPr bwMode="auto">
              <a:xfrm>
                <a:off x="595282" y="3409615"/>
                <a:ext cx="184732" cy="27727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numCol="1" anchor="ctr">
                <a:normAutofit/>
              </a:bodyPr>
              <a:lstStyle/>
              <a:p>
                <a:endParaRPr lang="ko-KR" altLang="en-US" sz="12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16" name="그룹 65"/>
            <p:cNvGrpSpPr>
              <a:grpSpLocks/>
            </p:cNvGrpSpPr>
            <p:nvPr/>
          </p:nvGrpSpPr>
          <p:grpSpPr bwMode="auto">
            <a:xfrm>
              <a:off x="501929" y="4994765"/>
              <a:ext cx="1031571" cy="276999"/>
              <a:chOff x="595282" y="3409615"/>
              <a:chExt cx="1031579" cy="277271"/>
            </a:xfrm>
            <a:grpFill/>
          </p:grpSpPr>
          <p:sp>
            <p:nvSpPr>
              <p:cNvPr id="17" name="Rectangle 50"/>
              <p:cNvSpPr>
                <a:spLocks noChangeArrowheads="1"/>
              </p:cNvSpPr>
              <p:nvPr/>
            </p:nvSpPr>
            <p:spPr bwMode="auto">
              <a:xfrm>
                <a:off x="677810" y="3412165"/>
                <a:ext cx="949051" cy="27216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86393" tIns="43196" rIns="86393" bIns="43196" numCol="1" anchor="ctr">
                <a:normAutofit/>
              </a:bodyPr>
              <a:lstStyle/>
              <a:p>
                <a:pPr defTabSz="1081088">
                  <a:buBlip>
                    <a:blip r:embed="rId3"/>
                  </a:buBlip>
                </a:pPr>
                <a:r>
                  <a:rPr lang="ko-KR" altLang="en-US" sz="1200" b="0" dirty="0" smtClean="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zh-CN" altLang="en-US" sz="1200" b="1" dirty="0" smtClean="0">
                    <a:latin typeface="HY궁서" pitchFamily="18" charset="-127"/>
                    <a:ea typeface="HY견고딕" pitchFamily="18" charset="-127"/>
                  </a:rPr>
                  <a:t>运营时间</a:t>
                </a:r>
                <a:endParaRPr lang="ko-KR" altLang="en-US" sz="1200" b="1" dirty="0">
                  <a:latin typeface="HY궁서" pitchFamily="18" charset="-127"/>
                  <a:ea typeface="HY궁서" pitchFamily="18" charset="-127"/>
                </a:endParaRPr>
              </a:p>
            </p:txBody>
          </p:sp>
          <p:sp>
            <p:nvSpPr>
              <p:cNvPr id="18" name="Rectangle 51"/>
              <p:cNvSpPr>
                <a:spLocks noChangeArrowheads="1"/>
              </p:cNvSpPr>
              <p:nvPr/>
            </p:nvSpPr>
            <p:spPr bwMode="auto">
              <a:xfrm>
                <a:off x="595282" y="3409615"/>
                <a:ext cx="184732" cy="27727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numCol="1" anchor="ctr">
                <a:normAutofit/>
              </a:bodyPr>
              <a:lstStyle/>
              <a:p>
                <a:endParaRPr lang="ko-KR" altLang="en-US" sz="12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19" name="그룹 68"/>
            <p:cNvGrpSpPr>
              <a:grpSpLocks/>
            </p:cNvGrpSpPr>
            <p:nvPr/>
          </p:nvGrpSpPr>
          <p:grpSpPr bwMode="auto">
            <a:xfrm>
              <a:off x="501929" y="5351953"/>
              <a:ext cx="1031571" cy="276999"/>
              <a:chOff x="595282" y="3409615"/>
              <a:chExt cx="1031579" cy="277271"/>
            </a:xfrm>
            <a:grpFill/>
          </p:grpSpPr>
          <p:sp>
            <p:nvSpPr>
              <p:cNvPr id="20" name="Rectangle 50"/>
              <p:cNvSpPr>
                <a:spLocks noChangeArrowheads="1"/>
              </p:cNvSpPr>
              <p:nvPr/>
            </p:nvSpPr>
            <p:spPr bwMode="auto">
              <a:xfrm>
                <a:off x="677810" y="3412165"/>
                <a:ext cx="949051" cy="27216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86393" tIns="43196" rIns="86393" bIns="43196" numCol="1" anchor="ctr">
                <a:normAutofit/>
              </a:bodyPr>
              <a:lstStyle/>
              <a:p>
                <a:pPr defTabSz="1081088">
                  <a:buBlip>
                    <a:blip r:embed="rId3"/>
                  </a:buBlip>
                </a:pPr>
                <a:r>
                  <a:rPr lang="ko-KR" altLang="en-US" sz="1200" b="0" dirty="0" smtClean="0"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lang="zh-CN" altLang="en-US" sz="1200" b="0" dirty="0" smtClean="0">
                    <a:latin typeface="HY견고딕" pitchFamily="18" charset="-127"/>
                    <a:ea typeface="HY견고딕" pitchFamily="18" charset="-127"/>
                  </a:rPr>
                  <a:t>搭乘人</a:t>
                </a:r>
                <a:r>
                  <a:rPr lang="zh-CN" altLang="en-US" sz="1200" b="1" dirty="0" smtClean="0">
                    <a:latin typeface="HY견고딕" pitchFamily="18" charset="-127"/>
                    <a:ea typeface="HY견고딕" pitchFamily="18" charset="-127"/>
                  </a:rPr>
                  <a:t>员</a:t>
                </a:r>
                <a:endParaRPr lang="ko-KR" altLang="en-US" sz="1200" b="1" dirty="0">
                  <a:latin typeface="HY궁서" pitchFamily="18" charset="-127"/>
                  <a:ea typeface="HY궁서" pitchFamily="18" charset="-127"/>
                </a:endParaRPr>
              </a:p>
            </p:txBody>
          </p:sp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595282" y="3409615"/>
                <a:ext cx="184732" cy="27727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numCol="1" anchor="ctr">
                <a:normAutofit/>
              </a:bodyPr>
              <a:lstStyle/>
              <a:p>
                <a:endParaRPr lang="ko-KR" altLang="en-US" sz="12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  <p:grpSp>
          <p:nvGrpSpPr>
            <p:cNvPr id="32" name="그룹 82"/>
            <p:cNvGrpSpPr>
              <a:grpSpLocks/>
            </p:cNvGrpSpPr>
            <p:nvPr/>
          </p:nvGrpSpPr>
          <p:grpSpPr bwMode="auto">
            <a:xfrm>
              <a:off x="501929" y="5677390"/>
              <a:ext cx="1031571" cy="276999"/>
              <a:chOff x="595282" y="3409615"/>
              <a:chExt cx="1031579" cy="277271"/>
            </a:xfrm>
            <a:grpFill/>
          </p:grpSpPr>
          <p:sp>
            <p:nvSpPr>
              <p:cNvPr id="33" name="Rectangle 50"/>
              <p:cNvSpPr>
                <a:spLocks noChangeArrowheads="1"/>
              </p:cNvSpPr>
              <p:nvPr/>
            </p:nvSpPr>
            <p:spPr bwMode="auto">
              <a:xfrm>
                <a:off x="677810" y="3412165"/>
                <a:ext cx="949051" cy="272169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86393" tIns="43196" rIns="86393" bIns="43196" numCol="1" anchor="ctr">
                <a:normAutofit/>
              </a:bodyPr>
              <a:lstStyle/>
              <a:p>
                <a:pPr defTabSz="1081088">
                  <a:buBlip>
                    <a:blip r:embed="rId3"/>
                  </a:buBlip>
                </a:pPr>
                <a:r>
                  <a:rPr lang="ko-KR" altLang="en-US" sz="1200" b="1" dirty="0" smtClean="0">
                    <a:latin typeface="HY궁서" pitchFamily="18" charset="-127"/>
                    <a:ea typeface="HY궁서" pitchFamily="18" charset="-127"/>
                  </a:rPr>
                  <a:t> </a:t>
                </a:r>
                <a:r>
                  <a:rPr lang="zh-CN" altLang="en-US" sz="1200" b="1" dirty="0" smtClean="0">
                    <a:latin typeface="HY궁서" pitchFamily="18" charset="-127"/>
                    <a:ea typeface="HY궁서" pitchFamily="18" charset="-127"/>
                  </a:rPr>
                  <a:t>主要用途</a:t>
                </a:r>
                <a:endParaRPr lang="ko-KR" altLang="en-US" sz="1200" b="1" dirty="0">
                  <a:latin typeface="HY궁서" pitchFamily="18" charset="-127"/>
                  <a:ea typeface="HY궁서" pitchFamily="18" charset="-127"/>
                </a:endParaRPr>
              </a:p>
            </p:txBody>
          </p:sp>
          <p:sp>
            <p:nvSpPr>
              <p:cNvPr id="34" name="Rectangle 51"/>
              <p:cNvSpPr>
                <a:spLocks noChangeArrowheads="1"/>
              </p:cNvSpPr>
              <p:nvPr/>
            </p:nvSpPr>
            <p:spPr bwMode="auto">
              <a:xfrm>
                <a:off x="595282" y="3409615"/>
                <a:ext cx="184732" cy="27727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  <a:headEnd/>
                <a:tailEnd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numCol="1" anchor="ctr">
                <a:normAutofit/>
              </a:bodyPr>
              <a:lstStyle/>
              <a:p>
                <a:endParaRPr lang="ko-KR" altLang="en-US" sz="12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683568" y="980728"/>
            <a:ext cx="5245754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运营航空机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 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( Aircraft  Fleet )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4" name="Line 160"/>
          <p:cNvSpPr>
            <a:spLocks noChangeShapeType="1"/>
          </p:cNvSpPr>
          <p:nvPr/>
        </p:nvSpPr>
        <p:spPr bwMode="auto">
          <a:xfrm flipV="1">
            <a:off x="1779941" y="3642602"/>
            <a:ext cx="1335715" cy="242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114568" tIns="57284" rIns="114568" bIns="57284"/>
          <a:lstStyle/>
          <a:p>
            <a:endParaRPr lang="ko-KR" altLang="en-US"/>
          </a:p>
        </p:txBody>
      </p:sp>
      <p:pic>
        <p:nvPicPr>
          <p:cNvPr id="6" name="그림 5" descr="R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09747" y="2225003"/>
            <a:ext cx="1585912" cy="1038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Line 160"/>
          <p:cNvSpPr>
            <a:spLocks noChangeShapeType="1"/>
          </p:cNvSpPr>
          <p:nvPr/>
        </p:nvSpPr>
        <p:spPr bwMode="auto">
          <a:xfrm flipV="1">
            <a:off x="3502084" y="3642602"/>
            <a:ext cx="1392890" cy="242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114568" tIns="57284" rIns="114568" bIns="57284"/>
          <a:lstStyle/>
          <a:p>
            <a:endParaRPr lang="ko-KR" altLang="en-US"/>
          </a:p>
        </p:txBody>
      </p:sp>
      <p:sp>
        <p:nvSpPr>
          <p:cNvPr id="27" name="Line 160"/>
          <p:cNvSpPr>
            <a:spLocks noChangeShapeType="1"/>
          </p:cNvSpPr>
          <p:nvPr/>
        </p:nvSpPr>
        <p:spPr bwMode="auto">
          <a:xfrm flipV="1">
            <a:off x="5285084" y="3642602"/>
            <a:ext cx="1378057" cy="2422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114568" tIns="57284" rIns="114568" bIns="57284"/>
          <a:lstStyle/>
          <a:p>
            <a:endParaRPr lang="ko-KR" altLang="en-US"/>
          </a:p>
        </p:txBody>
      </p:sp>
      <p:sp>
        <p:nvSpPr>
          <p:cNvPr id="29" name="Line 160"/>
          <p:cNvSpPr>
            <a:spLocks noChangeShapeType="1"/>
          </p:cNvSpPr>
          <p:nvPr/>
        </p:nvSpPr>
        <p:spPr bwMode="auto">
          <a:xfrm flipV="1">
            <a:off x="7023480" y="3645024"/>
            <a:ext cx="1292936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lIns="114568" tIns="57284" rIns="114568" bIns="57284"/>
          <a:lstStyle/>
          <a:p>
            <a:endParaRPr lang="ko-KR" altLang="en-US"/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605424" y="2291909"/>
            <a:ext cx="925987" cy="9271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14568" tIns="57284" rIns="114568" bIns="57284" anchor="ctr"/>
          <a:lstStyle/>
          <a:p>
            <a:pPr algn="ctr"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 运营  </a:t>
            </a:r>
            <a:endParaRPr lang="en-US" altLang="zh-CN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pPr algn="ctr"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航空机</a:t>
            </a:r>
            <a:endParaRPr lang="ko-KR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1026" name="Picture 2" descr="C:\Users\110811\Pictures\TB-9\IMG_07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6166" y="2225003"/>
            <a:ext cx="1512168" cy="10805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Text Box 161"/>
          <p:cNvSpPr txBox="1">
            <a:spLocks noChangeArrowheads="1"/>
          </p:cNvSpPr>
          <p:nvPr/>
        </p:nvSpPr>
        <p:spPr bwMode="auto">
          <a:xfrm>
            <a:off x="3502084" y="3847720"/>
            <a:ext cx="1656498" cy="221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8245" tIns="54122" rIns="108245" bIns="54122">
            <a:spAutoFit/>
          </a:bodyPr>
          <a:lstStyle/>
          <a:p>
            <a:pPr defTabSz="1082039">
              <a:lnSpc>
                <a:spcPct val="190000"/>
              </a:lnSpc>
              <a:buFontTx/>
              <a:buChar char="•"/>
            </a:pPr>
            <a:r>
              <a:rPr lang="en-US" altLang="ko-KR" sz="1200" b="1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B-206</a:t>
            </a:r>
            <a:endParaRPr lang="ko-KR" altLang="en-US" sz="1200" b="1" dirty="0">
              <a:latin typeface="궁서" pitchFamily="18" charset="-127"/>
              <a:ea typeface="궁서" pitchFamily="18" charset="-127"/>
            </a:endParaRPr>
          </a:p>
          <a:p>
            <a:pPr defTabSz="1082039">
              <a:lnSpc>
                <a:spcPct val="190000"/>
              </a:lnSpc>
              <a:buFontTx/>
              <a:buChar char="•"/>
            </a:pPr>
            <a:r>
              <a:rPr lang="ko-KR" altLang="en-US" sz="1200" b="1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1700KG</a:t>
            </a:r>
            <a:endParaRPr lang="ko-KR" altLang="en-US" sz="1200" b="1" dirty="0">
              <a:latin typeface="궁서" pitchFamily="18" charset="-127"/>
              <a:ea typeface="궁서" pitchFamily="18" charset="-127"/>
            </a:endParaRPr>
          </a:p>
          <a:p>
            <a:pPr defTabSz="1082039">
              <a:lnSpc>
                <a:spcPct val="190000"/>
              </a:lnSpc>
              <a:buFontTx/>
              <a:buChar char="•"/>
            </a:pPr>
            <a:r>
              <a:rPr lang="ko-KR" altLang="en-US" sz="1200" b="1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260km/h</a:t>
            </a:r>
            <a:r>
              <a:rPr lang="ko-KR" altLang="en-US" sz="1200" b="1" dirty="0" smtClean="0">
                <a:latin typeface="궁서" pitchFamily="18" charset="-127"/>
                <a:ea typeface="궁서" pitchFamily="18" charset="-127"/>
              </a:rPr>
              <a:t> </a:t>
            </a:r>
            <a:endParaRPr lang="ko-KR" altLang="en-US" sz="1200" b="1" dirty="0">
              <a:latin typeface="궁서" pitchFamily="18" charset="-127"/>
              <a:ea typeface="궁서" pitchFamily="18" charset="-127"/>
            </a:endParaRPr>
          </a:p>
          <a:p>
            <a:pPr defTabSz="1082039">
              <a:lnSpc>
                <a:spcPct val="190000"/>
              </a:lnSpc>
              <a:buFontTx/>
              <a:buChar char="•"/>
            </a:pPr>
            <a:r>
              <a:rPr lang="ko-KR" altLang="en-US" sz="1200" b="1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2</a:t>
            </a:r>
            <a:r>
              <a:rPr lang="zh-CN" altLang="en-US" sz="1200" b="1" dirty="0" smtClean="0">
                <a:latin typeface="궁서" pitchFamily="18" charset="-127"/>
                <a:ea typeface="궁서" pitchFamily="18" charset="-127"/>
              </a:rPr>
              <a:t>小时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40</a:t>
            </a:r>
            <a:r>
              <a:rPr lang="zh-CN" altLang="en-US" sz="1200" b="1" dirty="0" smtClean="0">
                <a:latin typeface="궁서" pitchFamily="18" charset="-127"/>
                <a:ea typeface="궁서" pitchFamily="18" charset="-127"/>
              </a:rPr>
              <a:t>分钟</a:t>
            </a:r>
            <a:endParaRPr lang="en-US" altLang="ko-KR" sz="1200" b="1" dirty="0">
              <a:latin typeface="궁서" pitchFamily="18" charset="-127"/>
              <a:ea typeface="궁서" pitchFamily="18" charset="-127"/>
            </a:endParaRPr>
          </a:p>
          <a:p>
            <a:pPr defTabSz="1082039">
              <a:lnSpc>
                <a:spcPct val="190000"/>
              </a:lnSpc>
              <a:buFontTx/>
              <a:buChar char="•"/>
            </a:pPr>
            <a:r>
              <a:rPr lang="en-US" altLang="ko-KR" sz="1200" b="1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7</a:t>
            </a:r>
            <a:r>
              <a:rPr lang="zh-CN" altLang="en-US" sz="1200" b="1" dirty="0" smtClean="0">
                <a:latin typeface="궁서" pitchFamily="18" charset="-127"/>
                <a:ea typeface="궁서" pitchFamily="18" charset="-127"/>
              </a:rPr>
              <a:t>名</a:t>
            </a:r>
            <a:endParaRPr lang="en-US" altLang="ko-KR" sz="1200" b="1" dirty="0">
              <a:latin typeface="궁서" pitchFamily="18" charset="-127"/>
              <a:ea typeface="궁서" pitchFamily="18" charset="-127"/>
            </a:endParaRPr>
          </a:p>
          <a:p>
            <a:pPr defTabSz="1082039">
              <a:lnSpc>
                <a:spcPct val="190000"/>
              </a:lnSpc>
              <a:buFontTx/>
              <a:buChar char="•"/>
            </a:pPr>
            <a:r>
              <a:rPr lang="en-US" altLang="ko-KR" sz="1200" b="1" dirty="0">
                <a:latin typeface="궁서" pitchFamily="18" charset="-127"/>
                <a:ea typeface="궁서" pitchFamily="18" charset="-127"/>
              </a:rPr>
              <a:t> </a:t>
            </a:r>
            <a:r>
              <a:rPr lang="zh-CN" altLang="en-US" sz="1200" b="1" dirty="0" smtClean="0">
                <a:latin typeface="궁서" pitchFamily="18" charset="-127"/>
                <a:ea typeface="궁서" pitchFamily="18" charset="-127"/>
              </a:rPr>
              <a:t>运送旅客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(</a:t>
            </a:r>
            <a:r>
              <a:rPr lang="zh-CN" altLang="en-US" sz="1200" b="1" dirty="0" smtClean="0">
                <a:latin typeface="궁서" pitchFamily="18" charset="-127"/>
                <a:ea typeface="궁서" pitchFamily="18" charset="-127"/>
              </a:rPr>
              <a:t>观光飞行</a:t>
            </a:r>
            <a:r>
              <a:rPr lang="en-US" altLang="ko-KR" sz="1200" b="1" dirty="0" smtClean="0">
                <a:latin typeface="궁서" pitchFamily="18" charset="-127"/>
                <a:ea typeface="궁서" pitchFamily="18" charset="-127"/>
              </a:rPr>
              <a:t>)</a:t>
            </a:r>
            <a:endParaRPr lang="ko-KR" altLang="en-US" sz="1200" b="1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39" name="Rectangle 50"/>
          <p:cNvSpPr>
            <a:spLocks noChangeArrowheads="1"/>
          </p:cNvSpPr>
          <p:nvPr/>
        </p:nvSpPr>
        <p:spPr bwMode="auto">
          <a:xfrm>
            <a:off x="3660867" y="6049637"/>
            <a:ext cx="1075324" cy="402481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6393" tIns="43196" rIns="86393" bIns="43196" numCol="1" anchor="ctr">
            <a:normAutofit/>
          </a:bodyPr>
          <a:lstStyle/>
          <a:p>
            <a:pPr defTabSz="1081088">
              <a:buBlip>
                <a:blip r:embed="rId3"/>
              </a:buBlip>
            </a:pPr>
            <a:r>
              <a:rPr lang="ko-KR" altLang="en-US" sz="1200" b="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zh-CN" altLang="en-US" sz="1200" b="0" dirty="0" smtClean="0">
                <a:latin typeface="HY견고딕" pitchFamily="18" charset="-127"/>
                <a:ea typeface="HY견고딕" pitchFamily="18" charset="-127"/>
              </a:rPr>
              <a:t>保有</a:t>
            </a:r>
            <a:r>
              <a:rPr lang="zh-CN" altLang="en-US" sz="1200" b="1" dirty="0" smtClean="0">
                <a:latin typeface="HY궁서" pitchFamily="18" charset="-127"/>
                <a:ea typeface="HY궁서" pitchFamily="18" charset="-127"/>
              </a:rPr>
              <a:t>计划</a:t>
            </a:r>
            <a:endParaRPr lang="en-US" altLang="ko-KR" sz="1200" b="1" dirty="0" smtClean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3" name="Picture 2" descr="E:\로컬 디스크 (D)\김영민문서\노트북최신자료\에어펠리스\B206L3  HL9100\20121118_0829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47090"/>
            <a:ext cx="1656184" cy="10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7533" y="2225003"/>
            <a:ext cx="1648722" cy="106462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342013" y="116632"/>
            <a:ext cx="269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Air JET  AIRLINE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088212" y="4175537"/>
          <a:ext cx="3744416" cy="2337664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</a:tblGrid>
              <a:tr h="26102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HY궁서" pitchFamily="18" charset="-127"/>
                          <a:ea typeface="HY궁서" pitchFamily="18" charset="-127"/>
                        </a:rPr>
                        <a:t>SPECIFICATION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Length: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9.2m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Rotor</a:t>
                      </a:r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 Rotating</a:t>
                      </a:r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: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9.8m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Maximum seating: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latin typeface="HY궁서" pitchFamily="18" charset="-127"/>
                          <a:ea typeface="HY궁서" pitchFamily="18" charset="-127"/>
                        </a:rPr>
                        <a:t>1 + </a:t>
                      </a:r>
                      <a:r>
                        <a:rPr lang="en-US" altLang="ko-KR" sz="1200" dirty="0" smtClean="0">
                          <a:latin typeface="HY궁서" pitchFamily="18" charset="-127"/>
                          <a:ea typeface="HY궁서" pitchFamily="18" charset="-127"/>
                        </a:rPr>
                        <a:t>4</a:t>
                      </a:r>
                      <a:endParaRPr lang="en-US" altLang="ko-KR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HY궁서" pitchFamily="18" charset="-127"/>
                          <a:ea typeface="HY궁서" pitchFamily="18" charset="-127"/>
                        </a:rPr>
                        <a:t>Powerplant</a:t>
                      </a:r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Rolls</a:t>
                      </a:r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-Royce 250-C20W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>
                          <a:latin typeface="HY궁서" pitchFamily="18" charset="-127"/>
                          <a:ea typeface="HY궁서" pitchFamily="18" charset="-127"/>
                        </a:rPr>
                        <a:t>Max cruise speed: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209</a:t>
                      </a:r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 </a:t>
                      </a:r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km/h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>
                          <a:latin typeface="HY궁서" pitchFamily="18" charset="-127"/>
                          <a:ea typeface="HY궁서" pitchFamily="18" charset="-127"/>
                        </a:rPr>
                        <a:t>MTOW: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1,361 </a:t>
                      </a:r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kg 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Certified ceiling: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13,000ft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" name="Picture 2" descr="C:\Users\110811\Pictures\enstrom-480b-carrying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899" y="4146962"/>
            <a:ext cx="3024336" cy="2160240"/>
          </a:xfrm>
          <a:prstGeom prst="rect">
            <a:avLst/>
          </a:prstGeom>
          <a:noFill/>
        </p:spPr>
      </p:pic>
      <p:pic>
        <p:nvPicPr>
          <p:cNvPr id="4" name="Picture 3" descr="C:\Users\110811\Pictures\enstrom-480b-over-vi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71281"/>
            <a:ext cx="3672408" cy="2155559"/>
          </a:xfrm>
          <a:prstGeom prst="rect">
            <a:avLst/>
          </a:prstGeom>
          <a:noFill/>
        </p:spPr>
      </p:pic>
      <p:pic>
        <p:nvPicPr>
          <p:cNvPr id="5" name="Picture 5" descr="http://t1.gstatic.com/images?q=tbn:ANd9GcRURLwu7lsjH6pS-U5jJDWHy98--aFFgKjA5LnRK4efBtvflh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43289"/>
            <a:ext cx="2952328" cy="2047875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683568" y="980728"/>
            <a:ext cx="6960266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ENSTROM 480B TURBINE  (</a:t>
            </a:r>
            <a:r>
              <a:rPr lang="zh-CN" altLang="en-US" sz="2400" b="1" dirty="0">
                <a:latin typeface="HY궁서" pitchFamily="18" charset="-127"/>
                <a:ea typeface="HY궁서" pitchFamily="18" charset="-127"/>
              </a:rPr>
              <a:t>直升机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Fleet)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2013" y="116632"/>
            <a:ext cx="269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Air JET  AIRLINE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3568" y="980728"/>
            <a:ext cx="6603076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ROBINSON R44 RAVEN II  (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直升机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Fleet)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71281"/>
            <a:ext cx="3600400" cy="21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9381" y="4242443"/>
            <a:ext cx="30910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0615" y="1866179"/>
            <a:ext cx="3096344" cy="218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43608" y="4242443"/>
          <a:ext cx="3744416" cy="2337664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</a:tblGrid>
              <a:tr h="261029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HY궁서" pitchFamily="18" charset="-127"/>
                          <a:ea typeface="HY궁서" pitchFamily="18" charset="-127"/>
                        </a:rPr>
                        <a:t>SPECIFICATION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Length: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9.0m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Rotor</a:t>
                      </a:r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 Rotating</a:t>
                      </a:r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: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10.1m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Maximum seating: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200" dirty="0">
                          <a:latin typeface="HY궁서" pitchFamily="18" charset="-127"/>
                          <a:ea typeface="HY궁서" pitchFamily="18" charset="-127"/>
                        </a:rPr>
                        <a:t>1 + </a:t>
                      </a:r>
                      <a:r>
                        <a:rPr lang="en-US" altLang="ko-KR" sz="1200" dirty="0" smtClean="0">
                          <a:latin typeface="HY궁서" pitchFamily="18" charset="-127"/>
                          <a:ea typeface="HY궁서" pitchFamily="18" charset="-127"/>
                        </a:rPr>
                        <a:t>3</a:t>
                      </a:r>
                      <a:endParaRPr lang="en-US" altLang="ko-KR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HY궁서" pitchFamily="18" charset="-127"/>
                          <a:ea typeface="HY궁서" pitchFamily="18" charset="-127"/>
                        </a:rPr>
                        <a:t>Powerplant</a:t>
                      </a:r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Lycoming</a:t>
                      </a:r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 IO-540-AE1A5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Max cruise speed: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200</a:t>
                      </a:r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 </a:t>
                      </a:r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km/h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MTOW: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>
                          <a:latin typeface="HY궁서" pitchFamily="18" charset="-127"/>
                          <a:ea typeface="HY궁서" pitchFamily="18" charset="-127"/>
                        </a:rPr>
                        <a:t>1,134 </a:t>
                      </a:r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kg 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26102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HY궁서" pitchFamily="18" charset="-127"/>
                          <a:ea typeface="HY궁서" pitchFamily="18" charset="-127"/>
                        </a:rPr>
                        <a:t>Certified ceiling:</a:t>
                      </a: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Y궁서" pitchFamily="18" charset="-127"/>
                          <a:ea typeface="HY궁서" pitchFamily="18" charset="-127"/>
                        </a:rPr>
                        <a:t>13,000ft</a:t>
                      </a:r>
                      <a:endParaRPr lang="en-US" sz="1200" dirty="0"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marL="86468" marR="86468" marT="43234" marB="432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42013" y="116632"/>
            <a:ext cx="269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Air JET  AIRLINE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7086" y="2276872"/>
            <a:ext cx="6817604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1. A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广渡口站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    </a:t>
            </a:r>
            <a:r>
              <a:rPr lang="ko-KR" altLang="en-US" sz="20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1600" b="1" dirty="0" smtClean="0">
                <a:latin typeface="HY궁서" pitchFamily="18" charset="-127"/>
                <a:ea typeface="HY궁서" pitchFamily="18" charset="-127"/>
              </a:rPr>
              <a:t>  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700808"/>
            <a:ext cx="2048730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首尔蚕室</a:t>
            </a:r>
            <a:r>
              <a:rPr lang="ko-KR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zh-CN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直升机</a:t>
            </a:r>
            <a:r>
              <a:rPr lang="ko-KR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r>
              <a:rPr lang="ko-KR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2" descr="C:\Users\터보라인\Desktop\성준항공 정형모\사업계획서\코스1\2코스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6858048" cy="3882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09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67086" y="2276873"/>
            <a:ext cx="7276814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2. B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 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 </a:t>
            </a:r>
            <a:r>
              <a:rPr lang="ko-KR" altLang="ko-KR" sz="2000" b="1" dirty="0" err="1"/>
              <a:t>汝矣</a:t>
            </a:r>
            <a:r>
              <a:rPr lang="ko-KR" altLang="ko-KR" sz="2000" dirty="0" err="1"/>
              <a:t>岛站</a:t>
            </a:r>
            <a:r>
              <a:rPr lang="ko-KR" altLang="en-US" sz="2000" b="1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700808"/>
            <a:ext cx="2160239" cy="432048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首</a:t>
            </a:r>
            <a:r>
              <a:rPr lang="zh-CN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尔蚕室近郊直升机</a:t>
            </a:r>
            <a:r>
              <a:rPr lang="ko-KR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Picture 3" descr="C:\Users\터보라인\Desktop\성준항공 정형모\사업계획서\코스1\1코스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56598"/>
            <a:ext cx="7286676" cy="3872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2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71472" y="2285993"/>
            <a:ext cx="7429552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3. C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  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八堂站</a:t>
            </a:r>
            <a:r>
              <a:rPr lang="ko-KR" altLang="en-US" sz="2000" b="1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20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867086" y="1700807"/>
            <a:ext cx="2160239" cy="504057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首尔及近郊</a:t>
            </a:r>
            <a:endParaRPr lang="en-US" altLang="zh-CN" sz="1600" b="1" dirty="0" smtClean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터보라인\Desktop\성준항공 정형모\사업계획서\코스1\3코스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63772"/>
            <a:ext cx="7429552" cy="4013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21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02254" y="1890010"/>
            <a:ext cx="7098769" cy="467420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HY궁서" pitchFamily="18" charset="-127"/>
                <a:ea typeface="HY궁서" pitchFamily="18" charset="-127"/>
              </a:rPr>
              <a:t>4. D </a:t>
            </a:r>
            <a:r>
              <a:rPr lang="zh-CN" altLang="en-US" sz="2400" b="1" dirty="0" smtClean="0">
                <a:latin typeface="HY궁서" pitchFamily="18" charset="-127"/>
                <a:ea typeface="HY궁서" pitchFamily="18" charset="-127"/>
              </a:rPr>
              <a:t>线路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–  </a:t>
            </a:r>
            <a:r>
              <a:rPr lang="zh-CN" altLang="en-US" sz="2000" b="1" dirty="0" smtClean="0">
                <a:latin typeface="HY궁서" pitchFamily="18" charset="-127"/>
                <a:ea typeface="HY궁서" pitchFamily="18" charset="-127"/>
              </a:rPr>
              <a:t>精选路线</a:t>
            </a:r>
            <a:r>
              <a:rPr lang="en-US" altLang="ko-KR" sz="20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000" b="1" dirty="0" smtClean="0"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400" b="1" dirty="0" smtClean="0">
                <a:latin typeface="HY궁서" pitchFamily="18" charset="-127"/>
                <a:ea typeface="HY궁서" pitchFamily="18" charset="-127"/>
              </a:rPr>
              <a:t> </a:t>
            </a:r>
            <a:endParaRPr lang="ko-KR" altLang="en-US" sz="24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AutoShape 87"/>
          <p:cNvSpPr>
            <a:spLocks noChangeArrowheads="1"/>
          </p:cNvSpPr>
          <p:nvPr/>
        </p:nvSpPr>
        <p:spPr bwMode="auto">
          <a:xfrm>
            <a:off x="902254" y="1334496"/>
            <a:ext cx="2160239" cy="510327"/>
          </a:xfrm>
          <a:prstGeom prst="roundRect">
            <a:avLst>
              <a:gd name="adj" fmla="val 11403"/>
            </a:avLst>
          </a:prstGeom>
          <a:gradFill rotWithShape="1">
            <a:gsLst>
              <a:gs pos="0">
                <a:srgbClr val="84C1A3"/>
              </a:gs>
              <a:gs pos="100000">
                <a:srgbClr val="339966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13795" tIns="50534" rIns="97179" bIns="50534" anchor="ctr"/>
          <a:lstStyle/>
          <a:p>
            <a:pPr algn="ctr" defTabSz="985838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首尔及近郊</a:t>
            </a:r>
            <a:endParaRPr lang="en-US" altLang="zh-CN" sz="1600" b="1" dirty="0" smtClean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  <a:p>
            <a:pPr algn="ctr" defTabSz="985838">
              <a:spcBef>
                <a:spcPct val="20000"/>
              </a:spcBef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HY궁서" pitchFamily="18" charset="-127"/>
                <a:ea typeface="HY궁서" pitchFamily="18" charset="-127"/>
              </a:rPr>
              <a:t>TOUR COURSE</a:t>
            </a:r>
            <a:endParaRPr lang="ko-KR" altLang="en-US" sz="1600" b="1" dirty="0">
              <a:solidFill>
                <a:schemeClr val="bg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32884"/>
            <a:ext cx="2578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Sung Jun  Air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2" descr="C:\Users\터보라인\Desktop\성준항공 정형모\사업계획서\코스1\4코스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7500990" cy="35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37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83568" y="980728"/>
            <a:ext cx="1673854" cy="46166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ko-KR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zh-CN" altLang="en-US" sz="2400" b="1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搭乘费用</a:t>
            </a:r>
            <a:endParaRPr lang="ko-KR" altLang="en-US" sz="2400" dirty="0">
              <a:solidFill>
                <a:prstClr val="black"/>
              </a:solidFill>
              <a:latin typeface="HY궁서" pitchFamily="18" charset="-127"/>
              <a:ea typeface="HY궁서" pitchFamily="18" charset="-127"/>
            </a:endParaRPr>
          </a:p>
        </p:txBody>
      </p:sp>
      <p:graphicFrame>
        <p:nvGraphicFramePr>
          <p:cNvPr id="4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9317355"/>
              </p:ext>
            </p:extLst>
          </p:nvPr>
        </p:nvGraphicFramePr>
        <p:xfrm>
          <a:off x="868285" y="1856753"/>
          <a:ext cx="7441037" cy="289560"/>
        </p:xfrm>
        <a:graphic>
          <a:graphicData uri="http://schemas.openxmlformats.org/drawingml/2006/table">
            <a:tbl>
              <a:tblPr/>
              <a:tblGrid>
                <a:gridCol w="3343675"/>
                <a:gridCol w="1944216"/>
                <a:gridCol w="2153146"/>
              </a:tblGrid>
              <a:tr h="243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区  分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7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2</a:t>
                      </a: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人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7B2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3</a:t>
                      </a:r>
                      <a:r>
                        <a:rPr kumimoji="1" lang="zh-CN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HY궁서" pitchFamily="18" charset="-127"/>
                          <a:ea typeface="HY궁서" pitchFamily="18" charset="-127"/>
                        </a:rPr>
                        <a:t>人</a:t>
                      </a:r>
                      <a:endParaRPr kumimoji="1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7B2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3304363"/>
              </p:ext>
            </p:extLst>
          </p:nvPr>
        </p:nvGraphicFramePr>
        <p:xfrm>
          <a:off x="928662" y="2285992"/>
          <a:ext cx="7340600" cy="1623012"/>
        </p:xfrm>
        <a:graphic>
          <a:graphicData uri="http://schemas.openxmlformats.org/drawingml/2006/table">
            <a:tbl>
              <a:tblPr/>
              <a:tblGrid>
                <a:gridCol w="1411090"/>
                <a:gridCol w="1860576"/>
                <a:gridCol w="1944216"/>
                <a:gridCol w="2124718"/>
              </a:tblGrid>
              <a:tr h="27395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A  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CN" altLang="en-US" sz="1100" b="1" dirty="0" smtClean="0">
                          <a:latin typeface="HY궁서" pitchFamily="18" charset="-127"/>
                          <a:ea typeface="HY궁서" pitchFamily="18" charset="-127"/>
                        </a:rPr>
                        <a:t>广渡口站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 330,000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360,000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B  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1100" b="1" dirty="0" err="1" smtClean="0"/>
                        <a:t>汝矣岛站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450,000</a:t>
                      </a:r>
                      <a:endParaRPr kumimoji="1" lang="ko-KR" altLang="ko-KR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uLnTx/>
                        <a:uFillTx/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500,000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C  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八堂站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950,000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990,000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D  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八堂站</a:t>
                      </a:r>
                      <a:r>
                        <a:rPr kumimoji="1" lang="en-US" altLang="zh-CN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+</a:t>
                      </a:r>
                      <a:r>
                        <a:rPr lang="ko-KR" altLang="ko-KR" sz="1100" b="1" dirty="0" err="1" smtClean="0"/>
                        <a:t>汝矣岛站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1,200,000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1,290,000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97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5. 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 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E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惊喜飞行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协商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协商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249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6. F</a:t>
                      </a: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线路</a:t>
                      </a:r>
                      <a:endParaRPr kumimoji="1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航线外飞行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协商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B50"/>
                          </a:solidFill>
                          <a:effectLst/>
                          <a:latin typeface="HY궁서" pitchFamily="18" charset="-127"/>
                          <a:ea typeface="HY궁서" pitchFamily="18" charset="-127"/>
                        </a:rPr>
                        <a:t>协商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B50"/>
                        </a:solidFill>
                        <a:effectLst/>
                        <a:latin typeface="HY궁서" pitchFamily="18" charset="-127"/>
                        <a:ea typeface="HY궁서" pitchFamily="18" charset="-127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5E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868286" y="1468812"/>
            <a:ext cx="1473480" cy="3231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>
                <a:srgbClr val="0000FF"/>
              </a:buClr>
              <a:buFontTx/>
              <a:buBlip>
                <a:blip r:embed="rId2"/>
              </a:buBlip>
            </a:pPr>
            <a:r>
              <a:rPr lang="zh-CN" altLang="en-US" sz="1500" b="1" dirty="0" smtClean="0">
                <a:solidFill>
                  <a:prstClr val="black"/>
                </a:solidFill>
                <a:latin typeface="굴림" charset="-127"/>
              </a:rPr>
              <a:t>公示搭乘费用</a:t>
            </a:r>
            <a:endParaRPr lang="ko-KR" altLang="en-US" sz="1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1" name="Line 40"/>
          <p:cNvSpPr>
            <a:spLocks noChangeShapeType="1"/>
          </p:cNvSpPr>
          <p:nvPr/>
        </p:nvSpPr>
        <p:spPr bwMode="auto">
          <a:xfrm>
            <a:off x="868286" y="4548696"/>
            <a:ext cx="1446212" cy="0"/>
          </a:xfrm>
          <a:prstGeom prst="line">
            <a:avLst/>
          </a:prstGeom>
          <a:noFill/>
          <a:ln w="57150">
            <a:solidFill>
              <a:srgbClr val="665E24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314498" y="4548696"/>
            <a:ext cx="6036273" cy="0"/>
          </a:xfrm>
          <a:prstGeom prst="line">
            <a:avLst/>
          </a:prstGeom>
          <a:noFill/>
          <a:ln w="57150">
            <a:solidFill>
              <a:srgbClr val="C0B24B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3" name="Line 40"/>
          <p:cNvSpPr>
            <a:spLocks noChangeShapeType="1"/>
          </p:cNvSpPr>
          <p:nvPr/>
        </p:nvSpPr>
        <p:spPr bwMode="auto">
          <a:xfrm>
            <a:off x="932817" y="1760559"/>
            <a:ext cx="1446212" cy="0"/>
          </a:xfrm>
          <a:prstGeom prst="line">
            <a:avLst/>
          </a:prstGeom>
          <a:noFill/>
          <a:ln w="57150">
            <a:solidFill>
              <a:srgbClr val="665E24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>
            <a:off x="2411760" y="1760559"/>
            <a:ext cx="5897563" cy="0"/>
          </a:xfrm>
          <a:prstGeom prst="line">
            <a:avLst/>
          </a:prstGeom>
          <a:noFill/>
          <a:ln w="57150">
            <a:solidFill>
              <a:srgbClr val="C0B24B"/>
            </a:solidFill>
            <a:round/>
            <a:headEnd/>
            <a:tailEnd/>
          </a:ln>
        </p:spPr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12070" y="4248686"/>
            <a:ext cx="13051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(</a:t>
            </a:r>
            <a:r>
              <a:rPr lang="zh-CN" altLang="en-US" sz="1100" b="1" dirty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人均</a:t>
            </a:r>
            <a:r>
              <a:rPr lang="ko-KR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zh-CN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单位</a:t>
            </a:r>
            <a:r>
              <a:rPr lang="ko-KR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 </a:t>
            </a:r>
            <a:r>
              <a:rPr lang="en-US" altLang="ko-KR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: </a:t>
            </a:r>
            <a:r>
              <a:rPr lang="zh-CN" altLang="en-US" sz="1100" b="1" dirty="0" smtClean="0">
                <a:solidFill>
                  <a:prstClr val="black"/>
                </a:solidFill>
                <a:latin typeface="HY궁서" pitchFamily="18" charset="-127"/>
                <a:ea typeface="HY궁서" pitchFamily="18" charset="-127"/>
              </a:rPr>
              <a:t>韩元</a:t>
            </a:r>
            <a:r>
              <a:rPr lang="en-US" altLang="ko-KR" sz="1100" b="1" dirty="0" smtClean="0">
                <a:solidFill>
                  <a:prstClr val="black"/>
                </a:solidFill>
              </a:rPr>
              <a:t>)</a:t>
            </a:r>
            <a:endParaRPr lang="en-US" altLang="ko-KR" sz="11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2013" y="116632"/>
            <a:ext cx="2699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 smtClean="0"/>
              <a:t>Business plan by. </a:t>
            </a:r>
            <a:r>
              <a:rPr lang="en-US" altLang="ko-KR" sz="1200" b="1" i="1" dirty="0" smtClean="0">
                <a:solidFill>
                  <a:srgbClr val="FF0000"/>
                </a:solidFill>
              </a:rPr>
              <a:t>Air JET  AIRLINE</a:t>
            </a:r>
            <a:endParaRPr lang="ko-KR" altLang="en-US" sz="1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693</Words>
  <Application>Microsoft Office PowerPoint</Application>
  <PresentationFormat>화면 슬라이드 쇼(4:3)</PresentationFormat>
  <Paragraphs>172</Paragraphs>
  <Slides>16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直升机体验游 介绍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110811</dc:creator>
  <cp:lastModifiedBy>터보라인</cp:lastModifiedBy>
  <cp:revision>217</cp:revision>
  <cp:lastPrinted>2016-03-24T05:09:45Z</cp:lastPrinted>
  <dcterms:created xsi:type="dcterms:W3CDTF">2012-09-03T12:01:27Z</dcterms:created>
  <dcterms:modified xsi:type="dcterms:W3CDTF">2016-09-26T05:32:58Z</dcterms:modified>
</cp:coreProperties>
</file>