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03" r:id="rId3"/>
    <p:sldId id="267" r:id="rId4"/>
    <p:sldId id="304" r:id="rId5"/>
    <p:sldId id="305" r:id="rId6"/>
    <p:sldId id="306" r:id="rId7"/>
    <p:sldId id="264" r:id="rId8"/>
    <p:sldId id="265" r:id="rId9"/>
    <p:sldId id="307" r:id="rId10"/>
    <p:sldId id="308" r:id="rId11"/>
    <p:sldId id="309" r:id="rId12"/>
    <p:sldId id="292" r:id="rId13"/>
    <p:sldId id="293" r:id="rId14"/>
    <p:sldId id="294" r:id="rId15"/>
    <p:sldId id="295" r:id="rId16"/>
    <p:sldId id="285" r:id="rId17"/>
    <p:sldId id="296" r:id="rId18"/>
    <p:sldId id="297" r:id="rId19"/>
    <p:sldId id="298" r:id="rId20"/>
    <p:sldId id="299" r:id="rId21"/>
    <p:sldId id="300" r:id="rId22"/>
    <p:sldId id="301" r:id="rId23"/>
    <p:sldId id="302" r:id="rId24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123" autoAdjust="0"/>
  </p:normalViewPr>
  <p:slideViewPr>
    <p:cSldViewPr>
      <p:cViewPr varScale="1">
        <p:scale>
          <a:sx n="86" d="100"/>
          <a:sy n="86" d="100"/>
        </p:scale>
        <p:origin x="-14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5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786" cy="496967"/>
          </a:xfrm>
          <a:prstGeom prst="rect">
            <a:avLst/>
          </a:prstGeom>
        </p:spPr>
        <p:txBody>
          <a:bodyPr vert="horz" lIns="95679" tIns="47839" rIns="95679" bIns="47839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2"/>
            <a:ext cx="2949786" cy="496967"/>
          </a:xfrm>
          <a:prstGeom prst="rect">
            <a:avLst/>
          </a:prstGeom>
        </p:spPr>
        <p:txBody>
          <a:bodyPr vert="horz" lIns="95679" tIns="47839" rIns="95679" bIns="47839" rtlCol="0"/>
          <a:lstStyle>
            <a:lvl1pPr algn="r">
              <a:defRPr sz="1300"/>
            </a:lvl1pPr>
          </a:lstStyle>
          <a:p>
            <a:fld id="{80C63B3C-4BF3-4489-B56D-07C3C40FA961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79" tIns="47839" rIns="95679" bIns="4783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6"/>
            <a:ext cx="5445760" cy="4472702"/>
          </a:xfrm>
          <a:prstGeom prst="rect">
            <a:avLst/>
          </a:prstGeom>
        </p:spPr>
        <p:txBody>
          <a:bodyPr vert="horz" lIns="95679" tIns="47839" rIns="95679" bIns="47839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40649"/>
            <a:ext cx="2949786" cy="496967"/>
          </a:xfrm>
          <a:prstGeom prst="rect">
            <a:avLst/>
          </a:prstGeom>
        </p:spPr>
        <p:txBody>
          <a:bodyPr vert="horz" lIns="95679" tIns="47839" rIns="95679" bIns="47839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9"/>
            <a:ext cx="2949786" cy="496967"/>
          </a:xfrm>
          <a:prstGeom prst="rect">
            <a:avLst/>
          </a:prstGeom>
        </p:spPr>
        <p:txBody>
          <a:bodyPr vert="horz" lIns="95679" tIns="47839" rIns="95679" bIns="47839" rtlCol="0" anchor="b"/>
          <a:lstStyle>
            <a:lvl1pPr algn="r">
              <a:defRPr sz="1300"/>
            </a:lvl1pPr>
          </a:lstStyle>
          <a:p>
            <a:fld id="{2EF88149-5EBC-49F2-ACB0-4D93AEEEB6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4168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88149-5EBC-49F2-ACB0-4D93AEEEB631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527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88149-5EBC-49F2-ACB0-4D93AEEEB631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헬리콥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bright="50000" contrast="-30000"/>
          </a:blip>
          <a:srcRect/>
          <a:stretch>
            <a:fillRect/>
          </a:stretch>
        </p:blipFill>
        <p:spPr bwMode="auto">
          <a:xfrm>
            <a:off x="78057" y="60877"/>
            <a:ext cx="896448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F532E-8F8F-4AC5-B167-2A0F085D9D62}" type="datetimeFigureOut">
              <a:rPr lang="ko-KR" altLang="en-US" smtClean="0"/>
              <a:pPr/>
              <a:t>2016-09-26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ADEAB-8869-4117-A526-21DB4B7AEFE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78057" y="60876"/>
            <a:ext cx="8964488" cy="2288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1403648" y="1499143"/>
            <a:ext cx="6480720" cy="938535"/>
          </a:xfrm>
          <a:prstGeom prst="round2SameRect">
            <a:avLst/>
          </a:prstGeom>
          <a:solidFill>
            <a:srgbClr val="CDF2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Below"/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ja-JP" altLang="en-US" sz="4000" dirty="0">
                <a:solidFill>
                  <a:schemeClr val="tx2">
                    <a:lumMod val="75000"/>
                  </a:schemeClr>
                </a:solidFill>
                <a:latin typeface="HY궁서" pitchFamily="18" charset="-127"/>
                <a:ea typeface="HY궁서" pitchFamily="18" charset="-127"/>
              </a:rPr>
              <a:t>ヘリコプタ</a:t>
            </a:r>
            <a:r>
              <a:rPr lang="ja-JP" altLang="en-US" sz="4000" dirty="0" smtClean="0">
                <a:solidFill>
                  <a:schemeClr val="tx2">
                    <a:lumMod val="75000"/>
                  </a:schemeClr>
                </a:solidFill>
                <a:latin typeface="HY궁서" pitchFamily="18" charset="-127"/>
                <a:ea typeface="HY궁서" pitchFamily="18" charset="-127"/>
              </a:rPr>
              <a:t>ーツアー</a:t>
            </a:r>
            <a:r>
              <a:rPr lang="ko-KR" altLang="en-US" sz="4000" dirty="0" smtClean="0">
                <a:solidFill>
                  <a:schemeClr val="tx2">
                    <a:lumMod val="75000"/>
                  </a:schemeClr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4000" dirty="0" smtClean="0">
                <a:solidFill>
                  <a:schemeClr val="tx2">
                    <a:lumMod val="75000"/>
                  </a:schemeClr>
                </a:solidFill>
                <a:latin typeface="HY궁서" pitchFamily="18" charset="-127"/>
                <a:ea typeface="HY궁서" pitchFamily="18" charset="-127"/>
              </a:rPr>
              <a:t>案内</a:t>
            </a:r>
            <a:r>
              <a:rPr lang="ko-KR" altLang="en-US" sz="4000" dirty="0" smtClean="0">
                <a:solidFill>
                  <a:schemeClr val="tx2">
                    <a:lumMod val="75000"/>
                  </a:schemeClr>
                </a:solidFill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4000" dirty="0">
              <a:solidFill>
                <a:srgbClr val="002060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6" name="제목 6"/>
          <p:cNvSpPr txBox="1">
            <a:spLocks/>
          </p:cNvSpPr>
          <p:nvPr/>
        </p:nvSpPr>
        <p:spPr>
          <a:xfrm>
            <a:off x="186372" y="5229200"/>
            <a:ext cx="338549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/>
            </a:r>
            <a:br>
              <a:rPr kumimoji="0" lang="en-US" altLang="ko-KR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</a:br>
            <a:r>
              <a:rPr kumimoji="0" lang="ko-KR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/>
            </a:r>
            <a:br>
              <a:rPr kumimoji="0" lang="ko-KR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</a:b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320460" y="2824585"/>
            <a:ext cx="5121275" cy="2592288"/>
            <a:chOff x="3320460" y="2924944"/>
            <a:chExt cx="5121275" cy="2592288"/>
          </a:xfrm>
        </p:grpSpPr>
        <p:sp>
          <p:nvSpPr>
            <p:cNvPr id="7" name="사다리꼴 6"/>
            <p:cNvSpPr/>
            <p:nvPr/>
          </p:nvSpPr>
          <p:spPr>
            <a:xfrm>
              <a:off x="6057071" y="2924944"/>
              <a:ext cx="2274755" cy="506714"/>
            </a:xfrm>
            <a:prstGeom prst="trapezoid">
              <a:avLst>
                <a:gd name="adj" fmla="val 27424"/>
              </a:avLst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 smtClean="0"/>
                <a:t>JUN. 2016</a:t>
              </a:r>
              <a:endParaRPr lang="ko-KR" altLang="en-US" sz="1600" b="1" dirty="0"/>
            </a:p>
          </p:txBody>
        </p:sp>
        <p:pic>
          <p:nvPicPr>
            <p:cNvPr id="4" name="Picture 2" descr="C:\Users\110811\Downloads\cineflex\169Lexu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20460" y="3501008"/>
              <a:ext cx="5121275" cy="2016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088212" y="4175537"/>
          <a:ext cx="3744416" cy="2337664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102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HY궁서" pitchFamily="18" charset="-127"/>
                          <a:ea typeface="HY궁서" pitchFamily="18" charset="-127"/>
                        </a:rPr>
                        <a:t>SPECIFICATION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ko-KR" alt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Length: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9.2m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Rotor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Rotating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9.8m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Maximum seating: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HY궁서" pitchFamily="18" charset="-127"/>
                          <a:ea typeface="HY궁서" pitchFamily="18" charset="-127"/>
                        </a:rPr>
                        <a:t>1 + </a:t>
                      </a:r>
                      <a:r>
                        <a:rPr lang="en-US" altLang="ko-KR" sz="1200" dirty="0" smtClean="0">
                          <a:latin typeface="HY궁서" pitchFamily="18" charset="-127"/>
                          <a:ea typeface="HY궁서" pitchFamily="18" charset="-127"/>
                        </a:rPr>
                        <a:t>4</a:t>
                      </a:r>
                      <a:endParaRPr lang="en-US" altLang="ko-KR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HY궁서" pitchFamily="18" charset="-127"/>
                          <a:ea typeface="HY궁서" pitchFamily="18" charset="-127"/>
                        </a:rPr>
                        <a:t>Powerplant</a:t>
                      </a:r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Rolls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-Royce 250-C20W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>
                          <a:latin typeface="HY궁서" pitchFamily="18" charset="-127"/>
                          <a:ea typeface="HY궁서" pitchFamily="18" charset="-127"/>
                        </a:rPr>
                        <a:t>Max cruise speed: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209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km/h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>
                          <a:latin typeface="HY궁서" pitchFamily="18" charset="-127"/>
                          <a:ea typeface="HY궁서" pitchFamily="18" charset="-127"/>
                        </a:rPr>
                        <a:t>MTOW: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1,361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kg 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Certified ceiling: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13,000ft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C:\Users\110811\Pictures\enstrom-480b-carrying-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2899" y="4146962"/>
            <a:ext cx="3024336" cy="2160240"/>
          </a:xfrm>
          <a:prstGeom prst="rect">
            <a:avLst/>
          </a:prstGeom>
          <a:noFill/>
        </p:spPr>
      </p:pic>
      <p:pic>
        <p:nvPicPr>
          <p:cNvPr id="4" name="Picture 3" descr="C:\Users\110811\Pictures\enstrom-480b-over-vill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71281"/>
            <a:ext cx="3672408" cy="2155559"/>
          </a:xfrm>
          <a:prstGeom prst="rect">
            <a:avLst/>
          </a:prstGeom>
          <a:noFill/>
        </p:spPr>
      </p:pic>
      <p:pic>
        <p:nvPicPr>
          <p:cNvPr id="5" name="Picture 5" descr="http://t1.gstatic.com/images?q=tbn:ANd9GcRURLwu7lsjH6pS-U5jJDWHy98--aFFgKjA5LnRK4efBtvflh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43289"/>
            <a:ext cx="2952328" cy="2047875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683568" y="980728"/>
            <a:ext cx="7272808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ENSTROM 480B TURBINE  (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Fleet)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980728"/>
            <a:ext cx="705678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ROBINSON R44 RAVEN II  (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Fleet)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71281"/>
            <a:ext cx="3600400" cy="213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9381" y="4242443"/>
            <a:ext cx="309101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15" y="1866179"/>
            <a:ext cx="3096344" cy="218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043608" y="4242443"/>
          <a:ext cx="3744416" cy="2337664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102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HY궁서" pitchFamily="18" charset="-127"/>
                          <a:ea typeface="HY궁서" pitchFamily="18" charset="-127"/>
                        </a:rPr>
                        <a:t>SPECIFICATION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ko-KR" alt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Length: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9.0m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Rotor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Rotating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10.1m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Maximum seating: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HY궁서" pitchFamily="18" charset="-127"/>
                          <a:ea typeface="HY궁서" pitchFamily="18" charset="-127"/>
                        </a:rPr>
                        <a:t>1 + </a:t>
                      </a:r>
                      <a:r>
                        <a:rPr lang="en-US" altLang="ko-KR" sz="1200" dirty="0" smtClean="0"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endParaRPr lang="en-US" altLang="ko-KR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HY궁서" pitchFamily="18" charset="-127"/>
                          <a:ea typeface="HY궁서" pitchFamily="18" charset="-127"/>
                        </a:rPr>
                        <a:t>Powerplant</a:t>
                      </a:r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Lycoming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IO-540-AE1A5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 cruise speed: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200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km/h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MTOW: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1,134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kg 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Certified ceiling: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13,000ft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67086" y="2276872"/>
            <a:ext cx="681760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1. A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コース</a:t>
            </a:r>
            <a:r>
              <a:rPr lang="ko-KR" altLang="en-US" sz="2400" b="1" dirty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　 クァンナル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     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ko-KR" altLang="en-US" sz="1600" b="1" dirty="0" smtClean="0">
                <a:latin typeface="HY궁서" pitchFamily="18" charset="-127"/>
                <a:ea typeface="HY궁서" pitchFamily="18" charset="-127"/>
              </a:rPr>
              <a:t> 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628800"/>
            <a:ext cx="3200858" cy="504056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ソウル</a:t>
            </a:r>
            <a:r>
              <a:rPr lang="ko-KR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チャムシル</a:t>
            </a:r>
            <a:r>
              <a:rPr lang="ko-KR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へり</a:t>
            </a:r>
            <a:endParaRPr lang="en-US" altLang="ja-JP" sz="1600" b="1" dirty="0" smtClean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Picture 2" descr="C:\Users\터보라인\Desktop\성준항공 정형모\사업계획서\코스1\2코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86058"/>
            <a:ext cx="6858048" cy="3882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09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67086" y="2276873"/>
            <a:ext cx="727681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2. B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コース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 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 ヨイド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700808"/>
            <a:ext cx="3200858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ソウル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チャムシル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近</a:t>
            </a: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郊</a:t>
            </a: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　</a:t>
            </a: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へり</a:t>
            </a: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Picture 3" descr="C:\Users\터보라인\Desktop\성준항공 정형모\사업계획서\코스1\1코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786058"/>
            <a:ext cx="7286676" cy="3872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71472" y="2285993"/>
            <a:ext cx="7429552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3. C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コース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  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パルタン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0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70080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ソウル及び</a:t>
            </a:r>
            <a:r>
              <a:rPr lang="ko-KR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近郊</a:t>
            </a:r>
            <a:r>
              <a:rPr lang="ko-KR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Picture 2" descr="C:\Users\터보라인\Desktop\성준항공 정형모\사업계획서\코스1\3코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763772"/>
            <a:ext cx="7429552" cy="40131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02254" y="1890010"/>
            <a:ext cx="7098769" cy="46742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4. D 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コース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 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スペシャル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34076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ja-JP" altLang="en-US" sz="1600" b="1" dirty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ソウ</a:t>
            </a: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ル及び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近郊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Picture 2" descr="C:\Users\터보라인\Desktop\성준항공 정형모\사업계획서\코스1\4코스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500306"/>
            <a:ext cx="7500990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37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83568" y="980728"/>
            <a:ext cx="167385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 err="1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搭乗料金</a:t>
            </a:r>
            <a:endParaRPr lang="ko-KR" altLang="en-US" sz="2400" dirty="0">
              <a:solidFill>
                <a:prstClr val="black"/>
              </a:solidFill>
              <a:latin typeface="HY궁서" pitchFamily="18" charset="-127"/>
              <a:ea typeface="HY궁서" pitchFamily="18" charset="-127"/>
            </a:endParaRPr>
          </a:p>
        </p:txBody>
      </p:sp>
      <p:graphicFrame>
        <p:nvGraphicFramePr>
          <p:cNvPr id="4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7692365"/>
              </p:ext>
            </p:extLst>
          </p:nvPr>
        </p:nvGraphicFramePr>
        <p:xfrm>
          <a:off x="868285" y="1856753"/>
          <a:ext cx="7441037" cy="289560"/>
        </p:xfrm>
        <a:graphic>
          <a:graphicData uri="http://schemas.openxmlformats.org/drawingml/2006/table">
            <a:tbl>
              <a:tblPr/>
              <a:tblGrid>
                <a:gridCol w="3343675"/>
                <a:gridCol w="1944216"/>
                <a:gridCol w="2153146"/>
              </a:tblGrid>
              <a:tr h="243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구    분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2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인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인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7153792"/>
              </p:ext>
            </p:extLst>
          </p:nvPr>
        </p:nvGraphicFramePr>
        <p:xfrm>
          <a:off x="928662" y="2285992"/>
          <a:ext cx="7340600" cy="1623012"/>
        </p:xfrm>
        <a:graphic>
          <a:graphicData uri="http://schemas.openxmlformats.org/drawingml/2006/table">
            <a:tbl>
              <a:tblPr/>
              <a:tblGrid>
                <a:gridCol w="1411090"/>
                <a:gridCol w="1860576"/>
                <a:gridCol w="1944216"/>
                <a:gridCol w="2124718"/>
              </a:tblGrid>
              <a:tr h="273952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A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クァンナル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 330,000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360,000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B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ヨイド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450,000</a:t>
                      </a:r>
                      <a:endParaRPr kumimoji="1" lang="ko-KR" altLang="ko-KR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uLnTx/>
                        <a:uFillTx/>
                        <a:latin typeface="HY궁서" pitchFamily="18" charset="-127"/>
                        <a:ea typeface="HY궁서" pitchFamily="18" charset="-127"/>
                        <a:cs typeface="+mn-cs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500,000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C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パルダンダム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950,000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990,000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4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D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パルダンダム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,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ヨイド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1,200,000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1,290,000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6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5. 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E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イベント飛行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協議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協議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24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6. F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コース外の飛行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協議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協議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868286" y="1468812"/>
            <a:ext cx="1657826" cy="3231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0000FF"/>
              </a:buClr>
              <a:buFontTx/>
              <a:buBlip>
                <a:blip r:embed="rId2"/>
              </a:buBlip>
            </a:pPr>
            <a:r>
              <a:rPr lang="en-US" altLang="ko-KR" sz="1500" b="1" dirty="0" smtClean="0">
                <a:solidFill>
                  <a:prstClr val="black"/>
                </a:solidFill>
                <a:latin typeface="굴림" charset="-127"/>
              </a:rPr>
              <a:t> </a:t>
            </a:r>
            <a:r>
              <a:rPr lang="ko-KR" altLang="en-US" sz="1500" b="1" dirty="0">
                <a:solidFill>
                  <a:prstClr val="black"/>
                </a:solidFill>
                <a:latin typeface="굴림" charset="-127"/>
              </a:rPr>
              <a:t>搭乗 公式 </a:t>
            </a:r>
            <a:r>
              <a:rPr lang="ko-KR" altLang="en-US" sz="1500" b="1" dirty="0" err="1">
                <a:solidFill>
                  <a:prstClr val="black"/>
                </a:solidFill>
                <a:latin typeface="굴림" charset="-127"/>
              </a:rPr>
              <a:t>料金</a:t>
            </a:r>
            <a:endParaRPr lang="ko-KR" altLang="en-US" sz="15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11" name="Line 40"/>
          <p:cNvSpPr>
            <a:spLocks noChangeShapeType="1"/>
          </p:cNvSpPr>
          <p:nvPr/>
        </p:nvSpPr>
        <p:spPr bwMode="auto">
          <a:xfrm>
            <a:off x="868286" y="4548696"/>
            <a:ext cx="1446212" cy="0"/>
          </a:xfrm>
          <a:prstGeom prst="line">
            <a:avLst/>
          </a:prstGeom>
          <a:noFill/>
          <a:ln w="57150">
            <a:solidFill>
              <a:srgbClr val="665E24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2" name="Line 42"/>
          <p:cNvSpPr>
            <a:spLocks noChangeShapeType="1"/>
          </p:cNvSpPr>
          <p:nvPr/>
        </p:nvSpPr>
        <p:spPr bwMode="auto">
          <a:xfrm>
            <a:off x="2314498" y="4548696"/>
            <a:ext cx="6036273" cy="0"/>
          </a:xfrm>
          <a:prstGeom prst="line">
            <a:avLst/>
          </a:prstGeom>
          <a:noFill/>
          <a:ln w="57150">
            <a:solidFill>
              <a:srgbClr val="C0B24B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932817" y="1760559"/>
            <a:ext cx="1446212" cy="0"/>
          </a:xfrm>
          <a:prstGeom prst="line">
            <a:avLst/>
          </a:prstGeom>
          <a:noFill/>
          <a:ln w="57150">
            <a:solidFill>
              <a:srgbClr val="665E24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2411760" y="1760559"/>
            <a:ext cx="5897563" cy="0"/>
          </a:xfrm>
          <a:prstGeom prst="line">
            <a:avLst/>
          </a:prstGeom>
          <a:noFill/>
          <a:ln w="57150">
            <a:solidFill>
              <a:srgbClr val="C0B24B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812070" y="4248686"/>
            <a:ext cx="17540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(</a:t>
            </a:r>
            <a:r>
              <a:rPr lang="en-US" altLang="ja-JP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1</a:t>
            </a:r>
            <a:r>
              <a:rPr lang="ja-JP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当たりの単位 </a:t>
            </a:r>
            <a:r>
              <a:rPr lang="ko-KR" altLang="en-US" sz="1100" dirty="0"/>
              <a:t> </a:t>
            </a:r>
            <a:r>
              <a:rPr lang="ko-KR" altLang="en-US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:</a:t>
            </a:r>
            <a:r>
              <a:rPr lang="ja-JP" altLang="ko-KR" sz="1100" dirty="0"/>
              <a:t>ウォン</a:t>
            </a:r>
            <a:r>
              <a:rPr lang="en-US" altLang="ko-KR" sz="1100" b="1" dirty="0" smtClean="0">
                <a:solidFill>
                  <a:prstClr val="black"/>
                </a:solidFill>
              </a:rPr>
              <a:t>)</a:t>
            </a:r>
            <a:endParaRPr lang="en-US" altLang="ko-KR" sz="11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2013" y="116632"/>
            <a:ext cx="269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Air JET  AIRLINE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8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67086" y="2276872"/>
            <a:ext cx="7017282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1. A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ー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ス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城山日出峰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ソンサンイルチュルボン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コー</a:t>
            </a:r>
            <a:r>
              <a:rPr lang="ja-JP" altLang="en-US" sz="2000" b="1" dirty="0" smtClean="0">
                <a:latin typeface="HY궁서" pitchFamily="18" charset="-127"/>
                <a:ea typeface="HY궁서" pitchFamily="18" charset="-127"/>
              </a:rPr>
              <a:t>ス</a:t>
            </a:r>
            <a:endParaRPr lang="ko-KR" altLang="en-US" sz="20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700808"/>
            <a:ext cx="3633476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r>
              <a:rPr lang="ko-KR" altLang="en-US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  제주도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 descr="C:\Users\터보라인\AppData\Local\Microsoft\Windows\Temporary Internet Files\Content.IE5\QHAUH32Z\성산일출봉코스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000372"/>
            <a:ext cx="6072230" cy="35392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209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67086" y="2276873"/>
            <a:ext cx="727681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2. B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ー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</a:t>
            </a:r>
            <a:r>
              <a:rPr lang="ko-KR" altLang="en-US" sz="2000" b="1" dirty="0" smtClean="0">
                <a:latin typeface="HY궁서" pitchFamily="18" charset="-127"/>
                <a:ea typeface="HY궁서" pitchFamily="18" charset="-127"/>
              </a:rPr>
              <a:t>牛島</a:t>
            </a:r>
            <a:r>
              <a:rPr lang="en-US" altLang="ko-KR" sz="2000" b="1" dirty="0"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ウド</a:t>
            </a:r>
            <a:r>
              <a:rPr lang="en-US" altLang="ja-JP" sz="2000" b="1" dirty="0" smtClean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20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コース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70080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0" name="Picture 2" descr="C:\Users\터보라인\AppData\Local\Microsoft\Windows\Temporary Internet Files\Content.IE5\1OHI0SB4\우도코스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928934"/>
            <a:ext cx="7143800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71472" y="2285993"/>
            <a:ext cx="7286676" cy="769441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3. C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ー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ス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</a:t>
            </a:r>
            <a:r>
              <a:rPr lang="ja-JP" altLang="en-US" sz="2000" b="1" dirty="0" smtClean="0">
                <a:latin typeface="HY궁서" pitchFamily="18" charset="-127"/>
                <a:ea typeface="HY궁서" pitchFamily="18" charset="-127"/>
              </a:rPr>
              <a:t>城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山日出峰</a:t>
            </a:r>
            <a:r>
              <a:rPr lang="en-US" altLang="ja-JP" sz="2000" b="1" dirty="0"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ソンサンイルチュルボン</a:t>
            </a:r>
            <a:r>
              <a:rPr lang="en-US" altLang="ja-JP" sz="2000" b="1" dirty="0" smtClean="0">
                <a:latin typeface="HY궁서" pitchFamily="18" charset="-127"/>
                <a:ea typeface="HY궁서" pitchFamily="18" charset="-127"/>
              </a:rPr>
              <a:t>)</a:t>
            </a:r>
          </a:p>
          <a:p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		, 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牛島</a:t>
            </a:r>
            <a:r>
              <a:rPr lang="en-US" altLang="ja-JP" sz="2000" b="1" dirty="0"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ウド</a:t>
            </a:r>
            <a:r>
              <a:rPr lang="en-US" altLang="ja-JP" sz="2000" b="1" dirty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コース</a:t>
            </a:r>
            <a:endParaRPr lang="ko-KR" altLang="en-US" sz="20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70080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4" name="Picture 2" descr="C:\Users\터보라인\AppData\Local\Microsoft\Windows\Temporary Internet Files\Content.IE5\0EGPYZJ7\성산일출봉,_우도코스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071810"/>
            <a:ext cx="7286676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21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83568" y="980728"/>
            <a:ext cx="5745820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>
                <a:latin typeface="HY궁서" pitchFamily="18" charset="-127"/>
                <a:ea typeface="HY궁서" pitchFamily="18" charset="-127"/>
              </a:rPr>
              <a:t>会社概要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( Company Outline )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" name="내용 개체 틀 10"/>
          <p:cNvSpPr txBox="1">
            <a:spLocks/>
          </p:cNvSpPr>
          <p:nvPr/>
        </p:nvSpPr>
        <p:spPr>
          <a:xfrm>
            <a:off x="755576" y="1861077"/>
            <a:ext cx="7920880" cy="460851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t>  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" name="Line 260"/>
          <p:cNvSpPr>
            <a:spLocks noChangeShapeType="1"/>
          </p:cNvSpPr>
          <p:nvPr/>
        </p:nvSpPr>
        <p:spPr bwMode="auto">
          <a:xfrm flipV="1">
            <a:off x="3419872" y="2509149"/>
            <a:ext cx="4824536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Rectangle 261"/>
          <p:cNvSpPr>
            <a:spLocks noChangeArrowheads="1"/>
          </p:cNvSpPr>
          <p:nvPr/>
        </p:nvSpPr>
        <p:spPr bwMode="auto">
          <a:xfrm>
            <a:off x="3443291" y="1861077"/>
            <a:ext cx="4928507" cy="71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marL="493713" indent="-493713" defTabSz="985838">
              <a:spcBef>
                <a:spcPct val="50000"/>
              </a:spcBef>
            </a:pPr>
            <a:r>
              <a:rPr lang="en-US" altLang="ko-KR" sz="1600" b="1" dirty="0" smtClean="0">
                <a:latin typeface="굴림" pitchFamily="50" charset="-127"/>
                <a:ea typeface="굴림" pitchFamily="50" charset="-127"/>
              </a:rPr>
              <a:t>        ▣ </a:t>
            </a:r>
            <a:r>
              <a:rPr lang="ko-KR" altLang="en-US" sz="1600" b="1" dirty="0" smtClean="0">
                <a:latin typeface="HY궁서" pitchFamily="18" charset="-127"/>
                <a:ea typeface="HY궁서" pitchFamily="18" charset="-127"/>
              </a:rPr>
              <a:t>社名</a:t>
            </a:r>
            <a:r>
              <a:rPr lang="en-US" altLang="ko-KR" sz="1600" b="1" dirty="0" smtClean="0">
                <a:latin typeface="HY궁서" pitchFamily="18" charset="-127"/>
                <a:ea typeface="HY궁서" pitchFamily="18" charset="-127"/>
              </a:rPr>
              <a:t>:  (</a:t>
            </a:r>
            <a:r>
              <a:rPr lang="ko-KR" altLang="en-US" sz="1600" b="1" dirty="0">
                <a:latin typeface="HY궁서" pitchFamily="18" charset="-127"/>
                <a:ea typeface="HY궁서" pitchFamily="18" charset="-127"/>
              </a:rPr>
              <a:t>株</a:t>
            </a:r>
            <a:r>
              <a:rPr lang="en-US" altLang="ko-KR" sz="1600" b="1" dirty="0" smtClean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1600" b="1" dirty="0">
                <a:latin typeface="HY궁서" pitchFamily="18" charset="-127"/>
                <a:ea typeface="HY궁서" pitchFamily="18" charset="-127"/>
              </a:rPr>
              <a:t> スカイライン</a:t>
            </a:r>
            <a:endParaRPr lang="en-US" altLang="ko-KR" sz="1600" b="1" dirty="0" smtClean="0">
              <a:latin typeface="HY궁서" pitchFamily="18" charset="-127"/>
              <a:ea typeface="HY궁서" pitchFamily="18" charset="-127"/>
            </a:endParaRP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600" b="1" dirty="0" smtClean="0">
                <a:latin typeface="HY궁서" pitchFamily="18" charset="-127"/>
                <a:ea typeface="HY궁서" pitchFamily="18" charset="-127"/>
              </a:rPr>
              <a:t>                     SKYLINE co. Ltd</a:t>
            </a:r>
            <a:endParaRPr lang="ko-KR" altLang="en-US" sz="1600" b="1" dirty="0" smtClean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7" name="Line 265"/>
          <p:cNvSpPr>
            <a:spLocks noChangeShapeType="1"/>
          </p:cNvSpPr>
          <p:nvPr/>
        </p:nvSpPr>
        <p:spPr bwMode="auto">
          <a:xfrm flipV="1">
            <a:off x="2615151" y="3089625"/>
            <a:ext cx="5544616" cy="1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Line 266"/>
          <p:cNvSpPr>
            <a:spLocks noChangeShapeType="1"/>
          </p:cNvSpPr>
          <p:nvPr/>
        </p:nvSpPr>
        <p:spPr bwMode="auto">
          <a:xfrm>
            <a:off x="2471135" y="4082961"/>
            <a:ext cx="5688632" cy="4750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Line 267"/>
          <p:cNvSpPr>
            <a:spLocks noChangeShapeType="1"/>
          </p:cNvSpPr>
          <p:nvPr/>
        </p:nvSpPr>
        <p:spPr bwMode="auto">
          <a:xfrm>
            <a:off x="3988608" y="5474868"/>
            <a:ext cx="4255799" cy="22992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2" name="Group 269"/>
          <p:cNvGrpSpPr>
            <a:grpSpLocks/>
          </p:cNvGrpSpPr>
          <p:nvPr/>
        </p:nvGrpSpPr>
        <p:grpSpPr bwMode="auto">
          <a:xfrm>
            <a:off x="2451681" y="1879408"/>
            <a:ext cx="843858" cy="701749"/>
            <a:chOff x="1610" y="1344"/>
            <a:chExt cx="2041" cy="2223"/>
          </a:xfrm>
        </p:grpSpPr>
        <p:sp>
          <p:nvSpPr>
            <p:cNvPr id="11" name="Oval 270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62999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12" name="Oval 271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13" name="Oval 272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A6A6A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14" name="Oval 273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15" name="Oval 274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tx1">
                    <a:alpha val="37999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</p:grpSp>
      <p:sp>
        <p:nvSpPr>
          <p:cNvPr id="16" name="Text Box 275"/>
          <p:cNvSpPr txBox="1">
            <a:spLocks noChangeArrowheads="1"/>
          </p:cNvSpPr>
          <p:nvPr/>
        </p:nvSpPr>
        <p:spPr bwMode="auto">
          <a:xfrm>
            <a:off x="2389458" y="2005833"/>
            <a:ext cx="970612" cy="330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algn="ctr" defTabSz="985838" eaLnBrk="0" latinLnBrk="0" hangingPunct="0">
              <a:spcBef>
                <a:spcPct val="50000"/>
              </a:spcBef>
            </a:pPr>
            <a:r>
              <a:rPr lang="ko-KR" altLang="en-US" sz="1500" b="1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社名</a:t>
            </a:r>
            <a:endParaRPr kumimoji="0" lang="ko-KR" altLang="en-US" sz="1500" b="1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10" name="Group 276"/>
          <p:cNvGrpSpPr>
            <a:grpSpLocks/>
          </p:cNvGrpSpPr>
          <p:nvPr/>
        </p:nvGrpSpPr>
        <p:grpSpPr bwMode="auto">
          <a:xfrm>
            <a:off x="1305878" y="2462020"/>
            <a:ext cx="998822" cy="839217"/>
            <a:chOff x="975" y="1376"/>
            <a:chExt cx="590" cy="635"/>
          </a:xfrm>
        </p:grpSpPr>
        <p:grpSp>
          <p:nvGrpSpPr>
            <p:cNvPr id="17" name="Group 277"/>
            <p:cNvGrpSpPr>
              <a:grpSpLocks/>
            </p:cNvGrpSpPr>
            <p:nvPr/>
          </p:nvGrpSpPr>
          <p:grpSpPr bwMode="auto">
            <a:xfrm>
              <a:off x="975" y="1376"/>
              <a:ext cx="590" cy="635"/>
              <a:chOff x="1610" y="1344"/>
              <a:chExt cx="2041" cy="2223"/>
            </a:xfrm>
          </p:grpSpPr>
          <p:sp>
            <p:nvSpPr>
              <p:cNvPr id="20" name="Oval 278"/>
              <p:cNvSpPr>
                <a:spLocks noChangeArrowheads="1"/>
              </p:cNvSpPr>
              <p:nvPr/>
            </p:nvSpPr>
            <p:spPr bwMode="gray">
              <a:xfrm>
                <a:off x="1610" y="2704"/>
                <a:ext cx="2041" cy="863"/>
              </a:xfrm>
              <a:prstGeom prst="ellipse">
                <a:avLst/>
              </a:prstGeom>
              <a:gradFill rotWithShape="1">
                <a:gsLst>
                  <a:gs pos="0">
                    <a:srgbClr val="000000">
                      <a:alpha val="62999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lIns="98734" tIns="49367" rIns="98734" bIns="49367" anchor="ctr"/>
              <a:lstStyle/>
              <a:p>
                <a:pPr defTabSz="985838"/>
                <a:endParaRPr lang="ko-KR" altLang="en-US"/>
              </a:p>
            </p:txBody>
          </p:sp>
          <p:sp>
            <p:nvSpPr>
              <p:cNvPr id="21" name="Oval 279"/>
              <p:cNvSpPr>
                <a:spLocks noChangeArrowheads="1"/>
              </p:cNvSpPr>
              <p:nvPr/>
            </p:nvSpPr>
            <p:spPr bwMode="gray">
              <a:xfrm>
                <a:off x="1701" y="1344"/>
                <a:ext cx="1859" cy="18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chemeClr val="tx1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lIns="98734" tIns="49367" rIns="98734" bIns="49367" anchor="ctr"/>
              <a:lstStyle/>
              <a:p>
                <a:pPr defTabSz="985838"/>
                <a:endParaRPr lang="ko-KR" altLang="en-US"/>
              </a:p>
            </p:txBody>
          </p:sp>
          <p:sp>
            <p:nvSpPr>
              <p:cNvPr id="22" name="Oval 280"/>
              <p:cNvSpPr>
                <a:spLocks noChangeArrowheads="1"/>
              </p:cNvSpPr>
              <p:nvPr/>
            </p:nvSpPr>
            <p:spPr bwMode="gray">
              <a:xfrm>
                <a:off x="1725" y="1354"/>
                <a:ext cx="1814" cy="1814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rgbClr val="A6A6A6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lIns="98734" tIns="49367" rIns="98734" bIns="49367" anchor="ctr"/>
              <a:lstStyle/>
              <a:p>
                <a:pPr defTabSz="985838"/>
                <a:endParaRPr lang="ko-KR" altLang="en-US"/>
              </a:p>
            </p:txBody>
          </p:sp>
          <p:sp>
            <p:nvSpPr>
              <p:cNvPr id="23" name="Oval 281"/>
              <p:cNvSpPr>
                <a:spLocks noChangeArrowheads="1"/>
              </p:cNvSpPr>
              <p:nvPr/>
            </p:nvSpPr>
            <p:spPr bwMode="gray">
              <a:xfrm>
                <a:off x="1744" y="1372"/>
                <a:ext cx="1726" cy="169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chemeClr val="tx1">
                      <a:alpha val="48000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lIns="98734" tIns="49367" rIns="98734" bIns="49367" anchor="ctr"/>
              <a:lstStyle/>
              <a:p>
                <a:pPr defTabSz="985838"/>
                <a:endParaRPr lang="ko-KR" altLang="en-US"/>
              </a:p>
            </p:txBody>
          </p:sp>
          <p:sp>
            <p:nvSpPr>
              <p:cNvPr id="24" name="Oval 282"/>
              <p:cNvSpPr>
                <a:spLocks noChangeArrowheads="1"/>
              </p:cNvSpPr>
              <p:nvPr/>
            </p:nvSpPr>
            <p:spPr bwMode="gray">
              <a:xfrm>
                <a:off x="1844" y="1420"/>
                <a:ext cx="1535" cy="137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tx1">
                      <a:alpha val="37999"/>
                    </a:scheme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lIns="98734" tIns="49367" rIns="98734" bIns="49367" anchor="ctr"/>
              <a:lstStyle/>
              <a:p>
                <a:pPr defTabSz="985838"/>
                <a:endParaRPr lang="ko-KR" altLang="en-US"/>
              </a:p>
            </p:txBody>
          </p:sp>
        </p:grpSp>
        <p:sp>
          <p:nvSpPr>
            <p:cNvPr id="19" name="Rectangle 283"/>
            <p:cNvSpPr>
              <a:spLocks noChangeArrowheads="1"/>
            </p:cNvSpPr>
            <p:nvPr/>
          </p:nvSpPr>
          <p:spPr bwMode="auto">
            <a:xfrm>
              <a:off x="1037" y="1577"/>
              <a:ext cx="455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8734" tIns="49367" rIns="98734" bIns="49367">
              <a:spAutoFit/>
            </a:bodyPr>
            <a:lstStyle/>
            <a:p>
              <a:pPr defTabSz="985838" eaLnBrk="0" latinLnBrk="0" hangingPunct="0">
                <a:lnSpc>
                  <a:spcPct val="60000"/>
                </a:lnSpc>
                <a:spcBef>
                  <a:spcPct val="50000"/>
                </a:spcBef>
              </a:pPr>
              <a:r>
                <a:rPr lang="ko-KR" altLang="en-US" sz="1500" dirty="0">
                  <a:solidFill>
                    <a:schemeClr val="accent2"/>
                  </a:solidFill>
                  <a:latin typeface="굴림" pitchFamily="50" charset="-127"/>
                  <a:ea typeface="굴림" pitchFamily="50" charset="-127"/>
                </a:rPr>
                <a:t>代表者</a:t>
              </a:r>
              <a:endParaRPr kumimoji="0" lang="ko-KR" altLang="en-US" sz="1500" b="1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grpSp>
        <p:nvGrpSpPr>
          <p:cNvPr id="18" name="Group 284"/>
          <p:cNvGrpSpPr>
            <a:grpSpLocks/>
          </p:cNvGrpSpPr>
          <p:nvPr/>
        </p:nvGrpSpPr>
        <p:grpSpPr bwMode="auto">
          <a:xfrm>
            <a:off x="800770" y="3410771"/>
            <a:ext cx="1149181" cy="887461"/>
            <a:chOff x="1610" y="1344"/>
            <a:chExt cx="2041" cy="2223"/>
          </a:xfrm>
        </p:grpSpPr>
        <p:sp>
          <p:nvSpPr>
            <p:cNvPr id="26" name="Oval 285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62999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27" name="Oval 286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28" name="Oval 287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A6A6A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29" name="Oval 288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30" name="Oval 289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tx1">
                    <a:alpha val="37999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</p:grpSp>
      <p:sp>
        <p:nvSpPr>
          <p:cNvPr id="31" name="Text Box 290"/>
          <p:cNvSpPr txBox="1">
            <a:spLocks noChangeArrowheads="1"/>
          </p:cNvSpPr>
          <p:nvPr/>
        </p:nvSpPr>
        <p:spPr bwMode="auto">
          <a:xfrm>
            <a:off x="611560" y="3688708"/>
            <a:ext cx="1466986" cy="2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algn="ctr" defTabSz="985838" eaLnBrk="0" latinLnBrk="0" hangingPunct="0">
              <a:lnSpc>
                <a:spcPct val="60000"/>
              </a:lnSpc>
              <a:spcBef>
                <a:spcPct val="50000"/>
              </a:spcBef>
            </a:pPr>
            <a:r>
              <a:rPr lang="ko-KR" altLang="en-US" sz="1500" b="1" dirty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本社</a:t>
            </a:r>
            <a:endParaRPr kumimoji="0" lang="en-US" altLang="ko-KR" sz="1300" b="1" dirty="0">
              <a:solidFill>
                <a:schemeClr val="bg1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25" name="Group 291"/>
          <p:cNvGrpSpPr>
            <a:grpSpLocks/>
          </p:cNvGrpSpPr>
          <p:nvPr/>
        </p:nvGrpSpPr>
        <p:grpSpPr bwMode="auto">
          <a:xfrm>
            <a:off x="1331640" y="4382115"/>
            <a:ext cx="1304145" cy="1224136"/>
            <a:chOff x="1610" y="1344"/>
            <a:chExt cx="2041" cy="2223"/>
          </a:xfrm>
        </p:grpSpPr>
        <p:sp>
          <p:nvSpPr>
            <p:cNvPr id="33" name="Oval 292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62999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34" name="Oval 293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35" name="Oval 294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A6A6A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36" name="Oval 295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37" name="Oval 296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tx1">
                    <a:alpha val="37999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</p:grpSp>
      <p:sp>
        <p:nvSpPr>
          <p:cNvPr id="38" name="Text Box 297"/>
          <p:cNvSpPr txBox="1">
            <a:spLocks noChangeArrowheads="1"/>
          </p:cNvSpPr>
          <p:nvPr/>
        </p:nvSpPr>
        <p:spPr bwMode="auto">
          <a:xfrm>
            <a:off x="1380712" y="4813858"/>
            <a:ext cx="1162990" cy="2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algn="ctr" defTabSz="985838" eaLnBrk="0" latinLnBrk="0" hangingPunct="0">
              <a:lnSpc>
                <a:spcPct val="60000"/>
              </a:lnSpc>
              <a:spcBef>
                <a:spcPct val="50000"/>
              </a:spcBef>
            </a:pPr>
            <a:r>
              <a:rPr lang="ko-KR" altLang="en-US" sz="1500" b="1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主要現況</a:t>
            </a:r>
            <a:endParaRPr kumimoji="0" lang="ko-KR" altLang="en-US" sz="1500" b="1" dirty="0">
              <a:solidFill>
                <a:schemeClr val="accent2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9" name="Line 298"/>
          <p:cNvSpPr>
            <a:spLocks noChangeShapeType="1"/>
          </p:cNvSpPr>
          <p:nvPr/>
        </p:nvSpPr>
        <p:spPr bwMode="auto">
          <a:xfrm>
            <a:off x="4355975" y="6408696"/>
            <a:ext cx="3960441" cy="1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40" name="Rectangle 299"/>
          <p:cNvSpPr>
            <a:spLocks noChangeArrowheads="1"/>
          </p:cNvSpPr>
          <p:nvPr/>
        </p:nvSpPr>
        <p:spPr bwMode="auto">
          <a:xfrm flipH="1">
            <a:off x="8196908" y="2473524"/>
            <a:ext cx="216023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8734" tIns="49367" rIns="98734" bIns="49367" anchor="ctr"/>
          <a:lstStyle/>
          <a:p>
            <a:pPr defTabSz="985838"/>
            <a:endParaRPr lang="ko-KR" altLang="en-US"/>
          </a:p>
        </p:txBody>
      </p:sp>
      <p:grpSp>
        <p:nvGrpSpPr>
          <p:cNvPr id="32" name="Group 306"/>
          <p:cNvGrpSpPr>
            <a:grpSpLocks/>
          </p:cNvGrpSpPr>
          <p:nvPr/>
        </p:nvGrpSpPr>
        <p:grpSpPr bwMode="auto">
          <a:xfrm>
            <a:off x="2592918" y="5557235"/>
            <a:ext cx="1440160" cy="1008112"/>
            <a:chOff x="1610" y="1344"/>
            <a:chExt cx="2041" cy="2223"/>
          </a:xfrm>
        </p:grpSpPr>
        <p:sp>
          <p:nvSpPr>
            <p:cNvPr id="42" name="Oval 307"/>
            <p:cNvSpPr>
              <a:spLocks noChangeArrowheads="1"/>
            </p:cNvSpPr>
            <p:nvPr/>
          </p:nvSpPr>
          <p:spPr bwMode="gray">
            <a:xfrm>
              <a:off x="1610" y="2704"/>
              <a:ext cx="2041" cy="863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62999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43" name="Oval 308"/>
            <p:cNvSpPr>
              <a:spLocks noChangeArrowheads="1"/>
            </p:cNvSpPr>
            <p:nvPr/>
          </p:nvSpPr>
          <p:spPr bwMode="gray">
            <a:xfrm>
              <a:off x="1701" y="1344"/>
              <a:ext cx="1859" cy="185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44" name="Oval 309"/>
            <p:cNvSpPr>
              <a:spLocks noChangeArrowheads="1"/>
            </p:cNvSpPr>
            <p:nvPr/>
          </p:nvSpPr>
          <p:spPr bwMode="gray">
            <a:xfrm>
              <a:off x="1725" y="1354"/>
              <a:ext cx="1814" cy="1814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0"/>
                  </a:schemeClr>
                </a:gs>
                <a:gs pos="100000">
                  <a:srgbClr val="A6A6A6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45" name="Oval 310"/>
            <p:cNvSpPr>
              <a:spLocks noChangeArrowheads="1"/>
            </p:cNvSpPr>
            <p:nvPr/>
          </p:nvSpPr>
          <p:spPr bwMode="gray">
            <a:xfrm>
              <a:off x="1744" y="1372"/>
              <a:ext cx="1726" cy="169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chemeClr val="tx1">
                    <a:alpha val="48000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  <p:sp>
          <p:nvSpPr>
            <p:cNvPr id="46" name="Oval 311"/>
            <p:cNvSpPr>
              <a:spLocks noChangeArrowheads="1"/>
            </p:cNvSpPr>
            <p:nvPr/>
          </p:nvSpPr>
          <p:spPr bwMode="gray">
            <a:xfrm>
              <a:off x="1844" y="1420"/>
              <a:ext cx="1535" cy="137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tx1">
                    <a:alpha val="37999"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lIns="98734" tIns="49367" rIns="98734" bIns="49367" anchor="ctr"/>
            <a:lstStyle/>
            <a:p>
              <a:pPr defTabSz="985838"/>
              <a:endParaRPr lang="ko-KR" altLang="en-US"/>
            </a:p>
          </p:txBody>
        </p:sp>
      </p:grpSp>
      <p:sp>
        <p:nvSpPr>
          <p:cNvPr id="47" name="Rectangle 370"/>
          <p:cNvSpPr>
            <a:spLocks noChangeArrowheads="1"/>
          </p:cNvSpPr>
          <p:nvPr/>
        </p:nvSpPr>
        <p:spPr bwMode="auto">
          <a:xfrm>
            <a:off x="3572201" y="2653165"/>
            <a:ext cx="4608512" cy="34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marL="493713" indent="-493713" defTabSz="985838">
              <a:spcBef>
                <a:spcPct val="50000"/>
              </a:spcBef>
            </a:pPr>
            <a:r>
              <a:rPr lang="en-US" altLang="ko-KR" sz="1600" b="1" dirty="0" smtClean="0">
                <a:latin typeface="-윤고딕340" pitchFamily="18" charset="-127"/>
                <a:ea typeface="-윤고딕340" pitchFamily="18" charset="-127"/>
              </a:rPr>
              <a:t>      ▣ </a:t>
            </a:r>
            <a:r>
              <a:rPr lang="ko-KR" altLang="en-US" sz="1600" b="1" dirty="0" smtClean="0">
                <a:latin typeface="HY궁서" pitchFamily="18" charset="-127"/>
                <a:ea typeface="HY궁서" pitchFamily="18" charset="-127"/>
              </a:rPr>
              <a:t>代表者 </a:t>
            </a:r>
            <a:r>
              <a:rPr lang="en-US" altLang="ko-KR" sz="1600" b="1" dirty="0" smtClean="0">
                <a:latin typeface="HY궁서" pitchFamily="18" charset="-127"/>
                <a:ea typeface="HY궁서" pitchFamily="18" charset="-127"/>
              </a:rPr>
              <a:t>: </a:t>
            </a:r>
            <a:r>
              <a:rPr lang="ko-KR" altLang="en-US" sz="16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ja-JP" altLang="en-US" sz="1600" b="1" dirty="0">
                <a:latin typeface="HY궁서" pitchFamily="18" charset="-127"/>
                <a:ea typeface="HY궁서" pitchFamily="18" charset="-127"/>
              </a:rPr>
              <a:t>キム・ヨンミン</a:t>
            </a:r>
            <a:r>
              <a:rPr lang="ko-KR" altLang="en-US" sz="1600" b="1" dirty="0" smtClean="0">
                <a:latin typeface="HY궁서" pitchFamily="18" charset="-127"/>
                <a:ea typeface="HY궁서" pitchFamily="18" charset="-127"/>
              </a:rPr>
              <a:t>   </a:t>
            </a:r>
            <a:r>
              <a:rPr lang="en-US" altLang="ko-KR" sz="16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en-US" altLang="ko-KR" sz="1600" b="1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8" name="Rectangle 372"/>
          <p:cNvSpPr>
            <a:spLocks noChangeArrowheads="1"/>
          </p:cNvSpPr>
          <p:nvPr/>
        </p:nvSpPr>
        <p:spPr bwMode="auto">
          <a:xfrm>
            <a:off x="3635896" y="3140968"/>
            <a:ext cx="5184576" cy="96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▣ 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本社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: 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京畿道富川市オチョンロ</a:t>
            </a:r>
            <a:r>
              <a:rPr lang="en-US" altLang="ja-JP" sz="1400" b="1" dirty="0">
                <a:latin typeface="HY궁서" pitchFamily="18" charset="-127"/>
                <a:ea typeface="HY궁서" pitchFamily="18" charset="-127"/>
              </a:rPr>
              <a:t>39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ボンギル</a:t>
            </a:r>
            <a:r>
              <a:rPr lang="en-US" altLang="ja-JP" sz="1400" b="1" dirty="0">
                <a:latin typeface="HY궁서" pitchFamily="18" charset="-127"/>
                <a:ea typeface="HY궁서" pitchFamily="18" charset="-127"/>
              </a:rPr>
              <a:t>44 3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階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</a:t>
            </a: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▣ 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運航センター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: 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ソウル市江西区ハヌルギル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221 </a:t>
            </a: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>
                <a:latin typeface="HY궁서" pitchFamily="18" charset="-127"/>
                <a:ea typeface="HY궁서" pitchFamily="18" charset="-127"/>
              </a:rPr>
              <a:t>	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	              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金浦国際空港</a:t>
            </a:r>
            <a:r>
              <a:rPr lang="ko-KR" altLang="en-US" sz="14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               </a:t>
            </a:r>
            <a:endParaRPr lang="en-US" altLang="ko-KR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9" name="Rectangle 374"/>
          <p:cNvSpPr>
            <a:spLocks noChangeArrowheads="1"/>
          </p:cNvSpPr>
          <p:nvPr/>
        </p:nvSpPr>
        <p:spPr bwMode="auto">
          <a:xfrm>
            <a:off x="3635896" y="4190599"/>
            <a:ext cx="5040560" cy="182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▣ 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開業日 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: 2016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年   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月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日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 ▣ 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資本金 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:  10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億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ウ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ォン</a:t>
            </a: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  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 ▣ 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事業現況 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: </a:t>
            </a:r>
            <a:r>
              <a:rPr lang="zh-TW" altLang="en-US" sz="1400" b="1" dirty="0">
                <a:latin typeface="HY궁서" pitchFamily="18" charset="-127"/>
                <a:ea typeface="HY궁서" pitchFamily="18" charset="-127"/>
              </a:rPr>
              <a:t>航空機使用事業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,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航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空機や部品の輸入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、       </a:t>
            </a:r>
            <a:r>
              <a:rPr lang="en-US" altLang="ja-JP" sz="1400" b="1" dirty="0" smtClean="0">
                <a:latin typeface="HY궁서" pitchFamily="18" charset="-127"/>
                <a:ea typeface="HY궁서" pitchFamily="18" charset="-127"/>
              </a:rPr>
              <a:t>	        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航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空撮影、操縦士と整備士訓練センター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                   </a:t>
            </a:r>
          </a:p>
          <a:p>
            <a:pPr marL="493713" indent="-493713" algn="l" defTabSz="985838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</a:t>
            </a:r>
          </a:p>
          <a:p>
            <a:pPr marL="493713" indent="-493713" algn="l" defTabSz="985838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</a:t>
            </a:r>
            <a:r>
              <a:rPr lang="ko-KR" altLang="en-US" sz="1400" b="1" dirty="0" smtClean="0">
                <a:latin typeface="굴림" pitchFamily="50" charset="-127"/>
                <a:ea typeface="굴림" pitchFamily="50" charset="-127"/>
              </a:rPr>
              <a:t> </a:t>
            </a:r>
            <a:endParaRPr lang="ko-KR" altLang="en-US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0" name="Text Box 375"/>
          <p:cNvSpPr txBox="1">
            <a:spLocks noChangeArrowheads="1"/>
          </p:cNvSpPr>
          <p:nvPr/>
        </p:nvSpPr>
        <p:spPr bwMode="auto">
          <a:xfrm>
            <a:off x="2511983" y="5877272"/>
            <a:ext cx="1611001" cy="2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algn="ctr" defTabSz="985838" eaLnBrk="0" latinLnBrk="0" hangingPunct="0">
              <a:lnSpc>
                <a:spcPct val="60000"/>
              </a:lnSpc>
              <a:spcBef>
                <a:spcPct val="50000"/>
              </a:spcBef>
            </a:pPr>
            <a:r>
              <a:rPr lang="ko-KR" altLang="en-US" sz="1500" b="1" dirty="0" smtClean="0">
                <a:solidFill>
                  <a:schemeClr val="accent2"/>
                </a:solidFill>
                <a:latin typeface="굴림" pitchFamily="50" charset="-127"/>
                <a:ea typeface="굴림" pitchFamily="50" charset="-127"/>
              </a:rPr>
              <a:t>保有航空機</a:t>
            </a:r>
            <a:endParaRPr kumimoji="0" lang="en-US" altLang="ko-KR" sz="1300" b="1" dirty="0">
              <a:solidFill>
                <a:schemeClr val="bg1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1" name="Rectangle 376"/>
          <p:cNvSpPr>
            <a:spLocks noChangeArrowheads="1"/>
          </p:cNvSpPr>
          <p:nvPr/>
        </p:nvSpPr>
        <p:spPr bwMode="auto">
          <a:xfrm>
            <a:off x="3990211" y="5515340"/>
            <a:ext cx="4398213" cy="160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734" tIns="49367" rIns="98734" bIns="49367">
            <a:spAutoFit/>
          </a:bodyPr>
          <a:lstStyle/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>
                <a:latin typeface="굴림" pitchFamily="50" charset="-127"/>
                <a:ea typeface="굴림" pitchFamily="50" charset="-127"/>
              </a:rPr>
              <a:t>▣ 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航空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機現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況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: R-44 (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) 1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台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            SOCATA  TB-9 (</a:t>
            </a:r>
            <a:r>
              <a:rPr lang="zh-TW" altLang="en-US" sz="1400" b="1" dirty="0">
                <a:latin typeface="HY궁서" pitchFamily="18" charset="-127"/>
                <a:ea typeface="HY궁서" pitchFamily="18" charset="-127"/>
              </a:rPr>
              <a:t>訓練用航空機</a:t>
            </a: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)2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台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493713" indent="-493713" defTabSz="985838">
              <a:spcBef>
                <a:spcPct val="50000"/>
              </a:spcBef>
            </a:pPr>
            <a:r>
              <a:rPr lang="en-US" altLang="ko-KR" sz="1400" b="1" dirty="0" smtClean="0">
                <a:latin typeface="HY궁서" pitchFamily="18" charset="-127"/>
                <a:ea typeface="HY궁서" pitchFamily="18" charset="-127"/>
              </a:rPr>
              <a:t>                       B206L 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導入予定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 </a:t>
            </a:r>
          </a:p>
          <a:p>
            <a:pPr marL="493713" indent="-493713" algn="l" defTabSz="985838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                      </a:t>
            </a:r>
          </a:p>
          <a:p>
            <a:pPr marL="493713" indent="-493713" algn="l" defTabSz="985838">
              <a:spcBef>
                <a:spcPct val="50000"/>
              </a:spcBef>
              <a:buFont typeface="Wingdings" pitchFamily="2" charset="2"/>
              <a:buNone/>
            </a:pPr>
            <a:endParaRPr lang="ko-KR" altLang="en-US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2" name="Rectangle 299"/>
          <p:cNvSpPr>
            <a:spLocks noChangeArrowheads="1"/>
          </p:cNvSpPr>
          <p:nvPr/>
        </p:nvSpPr>
        <p:spPr bwMode="auto">
          <a:xfrm flipH="1">
            <a:off x="8196908" y="4085240"/>
            <a:ext cx="216023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8734" tIns="49367" rIns="98734" bIns="49367" anchor="ctr"/>
          <a:lstStyle/>
          <a:p>
            <a:pPr defTabSz="985838"/>
            <a:endParaRPr lang="ko-KR" altLang="en-US"/>
          </a:p>
        </p:txBody>
      </p:sp>
      <p:sp>
        <p:nvSpPr>
          <p:cNvPr id="53" name="Rectangle 299"/>
          <p:cNvSpPr>
            <a:spLocks noChangeArrowheads="1"/>
          </p:cNvSpPr>
          <p:nvPr/>
        </p:nvSpPr>
        <p:spPr bwMode="auto">
          <a:xfrm flipH="1">
            <a:off x="8184275" y="3042091"/>
            <a:ext cx="216023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8734" tIns="49367" rIns="98734" bIns="49367" anchor="ctr"/>
          <a:lstStyle/>
          <a:p>
            <a:pPr defTabSz="985838"/>
            <a:endParaRPr lang="ko-KR" altLang="en-US"/>
          </a:p>
        </p:txBody>
      </p:sp>
      <p:sp>
        <p:nvSpPr>
          <p:cNvPr id="54" name="Rectangle 299"/>
          <p:cNvSpPr>
            <a:spLocks noChangeArrowheads="1"/>
          </p:cNvSpPr>
          <p:nvPr/>
        </p:nvSpPr>
        <p:spPr bwMode="auto">
          <a:xfrm flipH="1">
            <a:off x="8244408" y="6370867"/>
            <a:ext cx="216023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8734" tIns="49367" rIns="98734" bIns="49367" anchor="ctr"/>
          <a:lstStyle/>
          <a:p>
            <a:pPr defTabSz="985838"/>
            <a:endParaRPr lang="ko-KR" altLang="en-US"/>
          </a:p>
        </p:txBody>
      </p:sp>
      <p:sp>
        <p:nvSpPr>
          <p:cNvPr id="55" name="Rectangle 299"/>
          <p:cNvSpPr>
            <a:spLocks noChangeArrowheads="1"/>
          </p:cNvSpPr>
          <p:nvPr/>
        </p:nvSpPr>
        <p:spPr bwMode="auto">
          <a:xfrm flipH="1">
            <a:off x="8232533" y="5449602"/>
            <a:ext cx="216023" cy="4571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8734" tIns="49367" rIns="98734" bIns="49367" anchor="ctr"/>
          <a:lstStyle/>
          <a:p>
            <a:pPr defTabSz="985838"/>
            <a:endParaRPr lang="ko-KR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02254" y="1890010"/>
            <a:ext cx="7098769" cy="46742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4. D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ース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latin typeface="HY궁서" pitchFamily="18" charset="-127"/>
                <a:ea typeface="HY궁서" pitchFamily="18" charset="-127"/>
              </a:rPr>
              <a:t>– </a:t>
            </a:r>
            <a:r>
              <a:rPr lang="ja-JP" altLang="en-US" sz="2000" b="1" dirty="0" smtClean="0">
                <a:latin typeface="HY궁서" pitchFamily="18" charset="-127"/>
                <a:ea typeface="HY궁서" pitchFamily="18" charset="-127"/>
              </a:rPr>
              <a:t>漢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拏山</a:t>
            </a:r>
            <a:r>
              <a:rPr lang="en-US" altLang="ja-JP" sz="2000" b="1" dirty="0"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ハルラサン</a:t>
            </a:r>
            <a:r>
              <a:rPr lang="en-US" altLang="ja-JP" sz="2000" b="1" dirty="0" smtClean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2000" b="1" dirty="0" smtClean="0"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000" b="1" dirty="0">
                <a:latin typeface="HY궁서" pitchFamily="18" charset="-127"/>
                <a:ea typeface="HY궁서" pitchFamily="18" charset="-127"/>
              </a:rPr>
              <a:t>ース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34076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schemeClr val="bg1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8" name="Picture 2" descr="C:\Users\터보라인\AppData\Local\Microsoft\Windows\Temporary Internet Files\Content.IE5\1OHI0SB4\한라산코스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571744"/>
            <a:ext cx="7143768" cy="40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237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02255" y="1890010"/>
            <a:ext cx="7741711" cy="46742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5. E</a:t>
            </a:r>
            <a:r>
              <a:rPr lang="ja-JP" altLang="en-US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4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ース</a:t>
            </a:r>
            <a:r>
              <a:rPr lang="ko-KR" altLang="en-US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–  </a:t>
            </a:r>
            <a:r>
              <a:rPr lang="ja-JP" altLang="en-US" sz="20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西帰浦</a:t>
            </a:r>
            <a:r>
              <a:rPr lang="en-US" altLang="ja-JP" sz="20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sz="20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ソグィポ</a:t>
            </a:r>
            <a:r>
              <a:rPr lang="en-US" altLang="ja-JP" sz="20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20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コ</a:t>
            </a:r>
            <a:r>
              <a:rPr lang="ja-JP" altLang="en-US" sz="20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ース</a:t>
            </a:r>
            <a:r>
              <a:rPr lang="ko-KR" altLang="en-US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  </a:t>
            </a:r>
            <a:endParaRPr lang="ko-KR" altLang="en-US" sz="2400" dirty="0">
              <a:solidFill>
                <a:prstClr val="black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34076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prstClr val="white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>
                <a:solidFill>
                  <a:prstClr val="black"/>
                </a:solidFill>
              </a:rPr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5122" name="Picture 2" descr="C:\Users\터보라인\AppData\Local\Microsoft\Windows\Temporary Internet Files\Content.IE5\SW10O3W5\서귀포코스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714620"/>
            <a:ext cx="7858180" cy="4143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785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42910" y="1928803"/>
            <a:ext cx="7572428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6. F</a:t>
            </a:r>
            <a:r>
              <a:rPr lang="ja-JP" altLang="en-US" sz="24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コース</a:t>
            </a:r>
            <a:r>
              <a:rPr lang="ko-KR" altLang="en-US" sz="24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– </a:t>
            </a:r>
            <a:r>
              <a:rPr lang="ko-KR" altLang="en-US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摹瑟浦</a:t>
            </a:r>
            <a:r>
              <a:rPr lang="en-US" altLang="ko-KR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(</a:t>
            </a:r>
            <a:r>
              <a:rPr lang="ja-JP" altLang="en-US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モスルポ</a:t>
            </a:r>
            <a:r>
              <a:rPr lang="en-US" altLang="ko-KR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)</a:t>
            </a:r>
            <a:r>
              <a:rPr lang="ko-KR" altLang="en-US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 </a:t>
            </a:r>
            <a:r>
              <a:rPr lang="ko-KR" altLang="en-US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行</a:t>
            </a:r>
            <a:r>
              <a:rPr lang="ja-JP" altLang="en-US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き</a:t>
            </a:r>
            <a:r>
              <a:rPr lang="ko-KR" altLang="en-US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帰</a:t>
            </a:r>
            <a:r>
              <a:rPr lang="ja-JP" altLang="en-US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り</a:t>
            </a:r>
            <a:r>
              <a:rPr lang="ja-JP" altLang="en-US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コース</a:t>
            </a:r>
            <a:endParaRPr lang="ko-KR" altLang="en-US" sz="2000" dirty="0">
              <a:solidFill>
                <a:prstClr val="black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AutoShape 87"/>
          <p:cNvSpPr>
            <a:spLocks noChangeArrowheads="1"/>
          </p:cNvSpPr>
          <p:nvPr/>
        </p:nvSpPr>
        <p:spPr bwMode="auto">
          <a:xfrm>
            <a:off x="867086" y="1340768"/>
            <a:ext cx="2160239" cy="432048"/>
          </a:xfrm>
          <a:prstGeom prst="roundRect">
            <a:avLst>
              <a:gd name="adj" fmla="val 11403"/>
            </a:avLst>
          </a:prstGeom>
          <a:gradFill rotWithShape="1">
            <a:gsLst>
              <a:gs pos="0">
                <a:srgbClr val="84C1A3"/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2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13795" tIns="50534" rIns="97179" bIns="50534" anchor="ctr"/>
          <a:lstStyle/>
          <a:p>
            <a:pPr algn="ctr" defTabSz="985838">
              <a:spcBef>
                <a:spcPct val="20000"/>
              </a:spcBef>
              <a:defRPr/>
            </a:pPr>
            <a:r>
              <a:rPr lang="en-US" altLang="ko-KR" sz="1600" b="1" dirty="0" smtClean="0">
                <a:solidFill>
                  <a:schemeClr val="bg1"/>
                </a:solidFill>
                <a:latin typeface="HY궁서" pitchFamily="18" charset="-127"/>
                <a:ea typeface="HY궁서" pitchFamily="18" charset="-127"/>
              </a:rPr>
              <a:t>TOUR COURSE</a:t>
            </a:r>
            <a:endParaRPr lang="ko-KR" altLang="en-US" sz="1600" b="1" dirty="0">
              <a:solidFill>
                <a:prstClr val="white"/>
              </a:solidFill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4208" y="132884"/>
            <a:ext cx="2578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>
                <a:solidFill>
                  <a:prstClr val="black"/>
                </a:solidFill>
              </a:rPr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Sung Jun  Air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6146" name="Picture 2" descr="C:\Users\터보라인\AppData\Local\Microsoft\Windows\Temporary Internet Files\Content.IE5\LKC375SC\모슬포왕복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78" y="2786058"/>
            <a:ext cx="7857036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609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85786" y="1071546"/>
            <a:ext cx="167385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搭乗料金</a:t>
            </a:r>
            <a:endParaRPr lang="ko-KR" altLang="en-US" sz="2400" dirty="0">
              <a:solidFill>
                <a:prstClr val="black"/>
              </a:solidFill>
              <a:latin typeface="HY궁서" pitchFamily="18" charset="-127"/>
              <a:ea typeface="HY궁서" pitchFamily="18" charset="-127"/>
            </a:endParaRPr>
          </a:p>
        </p:txBody>
      </p:sp>
      <p:graphicFrame>
        <p:nvGraphicFramePr>
          <p:cNvPr id="4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1963787"/>
              </p:ext>
            </p:extLst>
          </p:nvPr>
        </p:nvGraphicFramePr>
        <p:xfrm>
          <a:off x="928662" y="2357430"/>
          <a:ext cx="7340600" cy="289560"/>
        </p:xfrm>
        <a:graphic>
          <a:graphicData uri="http://schemas.openxmlformats.org/drawingml/2006/table">
            <a:tbl>
              <a:tblPr/>
              <a:tblGrid>
                <a:gridCol w="1439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8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247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3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区  分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搭乗料金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時間料金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HY궁서" pitchFamily="18" charset="-127"/>
                          <a:ea typeface="HY궁서" pitchFamily="18" charset="-127"/>
                        </a:rPr>
                        <a:t>備考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57B2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817006"/>
              </p:ext>
            </p:extLst>
          </p:nvPr>
        </p:nvGraphicFramePr>
        <p:xfrm>
          <a:off x="928662" y="2928934"/>
          <a:ext cx="7340600" cy="1882092"/>
        </p:xfrm>
        <a:graphic>
          <a:graphicData uri="http://schemas.openxmlformats.org/drawingml/2006/table">
            <a:tbl>
              <a:tblPr/>
              <a:tblGrid>
                <a:gridCol w="14398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18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247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3952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A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130,000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3,120,000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x8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2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B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198,000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2,970,000</a:t>
                      </a:r>
                      <a:endParaRPr kumimoji="1" lang="ko-KR" altLang="ko-KR" sz="11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uLnTx/>
                        <a:uFillTx/>
                        <a:latin typeface="HY궁서" pitchFamily="18" charset="-127"/>
                        <a:ea typeface="HY궁서" pitchFamily="18" charset="-127"/>
                        <a:cs typeface="+mn-cs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x5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C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330,000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2,970,000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x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2495">
                <a:tc>
                  <a:txBody>
                    <a:bodyPr/>
                    <a:lstStyle/>
                    <a:p>
                      <a:pPr marL="228600" marR="0" lvl="0" indent="-2286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 startAt="4"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D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495,000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2,970,000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x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6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5. 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E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495,000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2,970,000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x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6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6. 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F</a:t>
                      </a:r>
                      <a:r>
                        <a:rPr kumimoji="1" lang="ja-JP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コース</a:t>
                      </a:r>
                      <a:endParaRPr kumimoji="1" lang="ko-KR" alt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990,000</a:t>
                      </a: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2,970,000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3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人</a:t>
                      </a:r>
                      <a:r>
                        <a:rPr kumimoji="1" lang="en-US" altLang="ko-K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uLnTx/>
                          <a:uFillTx/>
                          <a:latin typeface="HY궁서" pitchFamily="18" charset="-127"/>
                          <a:ea typeface="HY궁서" pitchFamily="18" charset="-127"/>
                          <a:cs typeface="+mn-cs"/>
                        </a:rPr>
                        <a:t>x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1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回</a:t>
                      </a: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/</a:t>
                      </a: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時間</a:t>
                      </a: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24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計</a:t>
                      </a:r>
                    </a:p>
                  </a:txBody>
                  <a:tcPr anchor="ctr" horzOverflow="overflow">
                    <a:lnL>
                      <a:noFill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ko-KR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B50"/>
                        </a:solidFill>
                        <a:effectLst/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B50"/>
                          </a:solidFill>
                          <a:effectLst/>
                          <a:latin typeface="HY궁서" pitchFamily="18" charset="-127"/>
                          <a:ea typeface="HY궁서" pitchFamily="18" charset="-127"/>
                        </a:rPr>
                        <a:t> 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65E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857224" y="1643050"/>
            <a:ext cx="1598515" cy="3231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0000FF"/>
              </a:buClr>
              <a:buFontTx/>
              <a:buBlip>
                <a:blip r:embed="rId2"/>
              </a:buBlip>
            </a:pPr>
            <a:r>
              <a:rPr lang="en-US" altLang="ko-KR" sz="1500" b="1" dirty="0" smtClean="0">
                <a:solidFill>
                  <a:prstClr val="black"/>
                </a:solidFill>
                <a:latin typeface="굴림" charset="-127"/>
              </a:rPr>
              <a:t>  </a:t>
            </a:r>
            <a:r>
              <a:rPr lang="ko-KR" altLang="en-US" sz="15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搭乗公式料金</a:t>
            </a:r>
            <a:endParaRPr lang="ko-KR" altLang="en-US" sz="15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7" name="Text Box 101"/>
          <p:cNvSpPr txBox="1">
            <a:spLocks noChangeArrowheads="1"/>
          </p:cNvSpPr>
          <p:nvPr/>
        </p:nvSpPr>
        <p:spPr bwMode="auto">
          <a:xfrm>
            <a:off x="6342013" y="1442393"/>
            <a:ext cx="2008758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1100" b="1" dirty="0" smtClean="0">
                <a:solidFill>
                  <a:prstClr val="black"/>
                </a:solidFill>
              </a:rPr>
              <a:t>(</a:t>
            </a:r>
            <a:r>
              <a:rPr lang="ko-KR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一人当</a:t>
            </a:r>
            <a:r>
              <a:rPr lang="ja-JP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た</a:t>
            </a:r>
            <a:r>
              <a:rPr lang="ja-JP" altLang="en-US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り</a:t>
            </a:r>
            <a:r>
              <a:rPr lang="ko-KR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単位 </a:t>
            </a:r>
            <a:r>
              <a:rPr lang="en-US" altLang="ko-KR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: </a:t>
            </a:r>
            <a:r>
              <a:rPr lang="ja-JP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ウォン</a:t>
            </a:r>
            <a:r>
              <a:rPr lang="en-US" altLang="ko-KR" sz="1100" b="1" dirty="0" smtClean="0">
                <a:solidFill>
                  <a:prstClr val="black"/>
                </a:solidFill>
              </a:rPr>
              <a:t>)</a:t>
            </a:r>
            <a:endParaRPr lang="en-US" altLang="ko-KR" sz="1100" b="1" dirty="0">
              <a:solidFill>
                <a:prstClr val="black"/>
              </a:solidFill>
            </a:endParaRPr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928662" y="2071678"/>
            <a:ext cx="1446212" cy="0"/>
          </a:xfrm>
          <a:prstGeom prst="line">
            <a:avLst/>
          </a:prstGeom>
          <a:noFill/>
          <a:ln w="57150">
            <a:solidFill>
              <a:srgbClr val="665E24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Line 42"/>
          <p:cNvSpPr>
            <a:spLocks noChangeShapeType="1"/>
          </p:cNvSpPr>
          <p:nvPr/>
        </p:nvSpPr>
        <p:spPr bwMode="auto">
          <a:xfrm>
            <a:off x="2357422" y="2071678"/>
            <a:ext cx="5897563" cy="0"/>
          </a:xfrm>
          <a:prstGeom prst="line">
            <a:avLst/>
          </a:prstGeom>
          <a:noFill/>
          <a:ln w="57150">
            <a:solidFill>
              <a:srgbClr val="C0B24B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858016" y="4929198"/>
            <a:ext cx="18053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(</a:t>
            </a:r>
            <a:r>
              <a:rPr lang="ko-KR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一人当</a:t>
            </a:r>
            <a:r>
              <a:rPr lang="ja-JP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た</a:t>
            </a:r>
            <a:r>
              <a:rPr lang="ja-JP" altLang="en-US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り</a:t>
            </a:r>
            <a:r>
              <a:rPr lang="ko-KR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単位 </a:t>
            </a:r>
            <a:r>
              <a:rPr lang="en-US" altLang="ko-KR" sz="1100" b="1" dirty="0" smtClean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: </a:t>
            </a:r>
            <a:r>
              <a:rPr lang="ja-JP" altLang="en-US" sz="1100" b="1" dirty="0">
                <a:solidFill>
                  <a:prstClr val="black"/>
                </a:solidFill>
                <a:latin typeface="HY궁서" pitchFamily="18" charset="-127"/>
                <a:ea typeface="HY궁서" pitchFamily="18" charset="-127"/>
              </a:rPr>
              <a:t>ウォン</a:t>
            </a:r>
            <a:r>
              <a:rPr lang="en-US" altLang="ko-KR" sz="1100" b="1" dirty="0" smtClean="0">
                <a:solidFill>
                  <a:prstClr val="black"/>
                </a:solidFill>
              </a:rPr>
              <a:t>)</a:t>
            </a:r>
            <a:endParaRPr lang="en-US" altLang="ko-KR" sz="1100" b="1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8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501929" y="3783939"/>
            <a:ext cx="7847061" cy="2327542"/>
            <a:chOff x="501929" y="3783939"/>
            <a:chExt cx="7847061" cy="2327542"/>
          </a:xfrm>
          <a:noFill/>
        </p:grpSpPr>
        <p:sp>
          <p:nvSpPr>
            <p:cNvPr id="5" name="Text Box 161"/>
            <p:cNvSpPr txBox="1">
              <a:spLocks noChangeArrowheads="1"/>
            </p:cNvSpPr>
            <p:nvPr/>
          </p:nvSpPr>
          <p:spPr bwMode="auto">
            <a:xfrm>
              <a:off x="1798259" y="3917556"/>
              <a:ext cx="1319212" cy="2193925"/>
            </a:xfrm>
            <a:prstGeom prst="rect">
              <a:avLst/>
            </a:prstGeom>
            <a:grpFill/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08245" tIns="54122" rIns="108245" bIns="54122" numCol="1">
              <a:normAutofit fontScale="92500" lnSpcReduction="20000"/>
            </a:bodyPr>
            <a:lstStyle/>
            <a:p>
              <a:pPr defTabSz="1081088">
                <a:lnSpc>
                  <a:spcPct val="190000"/>
                </a:lnSpc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-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R44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1,134KG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215km/h</a:t>
              </a: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3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時間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10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分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4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名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航</a:t>
              </a: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空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撮影</a:t>
              </a:r>
              <a:endParaRPr lang="en-US" altLang="ko-KR" sz="1200" b="1" dirty="0" smtClean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観光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飛行</a:t>
              </a: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　 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28" name="Text Box 161"/>
            <p:cNvSpPr txBox="1">
              <a:spLocks noChangeArrowheads="1"/>
            </p:cNvSpPr>
            <p:nvPr/>
          </p:nvSpPr>
          <p:spPr bwMode="auto">
            <a:xfrm>
              <a:off x="5270470" y="3789040"/>
              <a:ext cx="1605785" cy="2260597"/>
            </a:xfrm>
            <a:prstGeom prst="rect">
              <a:avLst/>
            </a:prstGeom>
            <a:grpFill/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108245" tIns="54122" rIns="108245" bIns="54122" numCol="1">
              <a:normAutofit/>
            </a:bodyPr>
            <a:lstStyle/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R44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1,134KG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215km/h</a:t>
              </a:r>
              <a:r>
                <a:rPr lang="ko-KR" altLang="en-US" sz="1200" b="1" dirty="0" smtClean="0">
                  <a:latin typeface="궁서" pitchFamily="18" charset="-127"/>
                  <a:ea typeface="궁서" pitchFamily="18" charset="-127"/>
                </a:rPr>
                <a:t> 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3</a:t>
              </a: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時間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10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分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4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名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人員輸送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/</a:t>
              </a: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航空撮影</a:t>
              </a:r>
              <a:r>
                <a:rPr lang="ko-KR" altLang="en-US" sz="1200" b="1" dirty="0" smtClean="0">
                  <a:latin typeface="궁서" pitchFamily="18" charset="-127"/>
                  <a:ea typeface="궁서" pitchFamily="18" charset="-127"/>
                </a:rPr>
                <a:t> 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</p:txBody>
        </p:sp>
        <p:sp>
          <p:nvSpPr>
            <p:cNvPr id="30" name="Text Box 161"/>
            <p:cNvSpPr txBox="1">
              <a:spLocks noChangeArrowheads="1"/>
            </p:cNvSpPr>
            <p:nvPr/>
          </p:nvSpPr>
          <p:spPr bwMode="auto">
            <a:xfrm>
              <a:off x="6992254" y="3783939"/>
              <a:ext cx="1356736" cy="2327542"/>
            </a:xfrm>
            <a:prstGeom prst="rect">
              <a:avLst/>
            </a:prstGeom>
            <a:grpFill/>
            <a:ln>
              <a:solidFill>
                <a:schemeClr val="bg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108245" tIns="54122" rIns="108245" bIns="54122" numCol="1">
              <a:normAutofit/>
            </a:bodyPr>
            <a:lstStyle/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SOCATA TB-9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1,096KG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215km/h</a:t>
              </a: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ko-KR" altLang="en-US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5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時間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en-US" altLang="ko-KR" sz="1200" b="1" dirty="0" smtClean="0">
                  <a:latin typeface="궁서" pitchFamily="18" charset="-127"/>
                  <a:ea typeface="궁서" pitchFamily="18" charset="-127"/>
                </a:rPr>
                <a:t>4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名</a:t>
              </a:r>
              <a:endParaRPr lang="en-US" altLang="ko-KR" sz="1200" b="1" dirty="0">
                <a:latin typeface="궁서" pitchFamily="18" charset="-127"/>
                <a:ea typeface="궁서" pitchFamily="18" charset="-127"/>
              </a:endParaRPr>
            </a:p>
            <a:p>
              <a:pPr defTabSz="1081088">
                <a:lnSpc>
                  <a:spcPct val="190000"/>
                </a:lnSpc>
                <a:buFontTx/>
                <a:buChar char="•"/>
              </a:pPr>
              <a:r>
                <a:rPr lang="en-US" altLang="ko-KR" sz="1200" b="1" dirty="0">
                  <a:latin typeface="궁서" pitchFamily="18" charset="-127"/>
                  <a:ea typeface="궁서" pitchFamily="18" charset="-127"/>
                </a:rPr>
                <a:t> 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飛</a:t>
              </a:r>
              <a:r>
                <a:rPr lang="ja-JP" altLang="en-US" sz="1200" b="1" dirty="0" smtClean="0">
                  <a:latin typeface="궁서" pitchFamily="18" charset="-127"/>
                  <a:ea typeface="궁서" pitchFamily="18" charset="-127"/>
                </a:rPr>
                <a:t>行</a:t>
              </a:r>
              <a:r>
                <a:rPr lang="ja-JP" altLang="en-US" sz="1200" b="1" dirty="0">
                  <a:latin typeface="궁서" pitchFamily="18" charset="-127"/>
                  <a:ea typeface="궁서" pitchFamily="18" charset="-127"/>
                </a:rPr>
                <a:t>教育</a:t>
              </a:r>
              <a:endParaRPr lang="ko-KR" altLang="en-US" sz="1200" b="1" dirty="0">
                <a:latin typeface="궁서" pitchFamily="18" charset="-127"/>
                <a:ea typeface="궁서" pitchFamily="18" charset="-127"/>
              </a:endParaRPr>
            </a:p>
          </p:txBody>
        </p:sp>
        <p:grpSp>
          <p:nvGrpSpPr>
            <p:cNvPr id="7" name="그룹 57"/>
            <p:cNvGrpSpPr>
              <a:grpSpLocks/>
            </p:cNvGrpSpPr>
            <p:nvPr/>
          </p:nvGrpSpPr>
          <p:grpSpPr bwMode="auto">
            <a:xfrm>
              <a:off x="501929" y="3947015"/>
              <a:ext cx="1031571" cy="276999"/>
              <a:chOff x="595282" y="3409615"/>
              <a:chExt cx="1031579" cy="277271"/>
            </a:xfrm>
            <a:grpFill/>
          </p:grpSpPr>
          <p:sp>
            <p:nvSpPr>
              <p:cNvPr id="8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949051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ja-JP" altLang="en-US" sz="1200" b="1" dirty="0" smtClean="0">
                    <a:latin typeface="HY견고딕" pitchFamily="18" charset="-127"/>
                    <a:ea typeface="HY견고딕" pitchFamily="18" charset="-127"/>
                  </a:rPr>
                  <a:t>機　　種</a:t>
                </a:r>
                <a:endParaRPr lang="ko-KR" altLang="en-US" sz="12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sp>
            <p:nvSpPr>
              <p:cNvPr id="9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84732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10" name="그룹 59"/>
            <p:cNvGrpSpPr>
              <a:grpSpLocks/>
            </p:cNvGrpSpPr>
            <p:nvPr/>
          </p:nvGrpSpPr>
          <p:grpSpPr bwMode="auto">
            <a:xfrm>
              <a:off x="501929" y="4281978"/>
              <a:ext cx="948152" cy="276999"/>
              <a:chOff x="595282" y="3409615"/>
              <a:chExt cx="880433" cy="277271"/>
            </a:xfrm>
            <a:grpFill/>
          </p:grpSpPr>
          <p:sp>
            <p:nvSpPr>
              <p:cNvPr id="11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797905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en-US" altLang="ko-KR" sz="1200" b="1" dirty="0" smtClean="0">
                    <a:latin typeface="HY궁서" pitchFamily="18" charset="-127"/>
                    <a:ea typeface="HY궁서" pitchFamily="18" charset="-127"/>
                  </a:rPr>
                  <a:t>MTOW</a:t>
                </a:r>
                <a:endParaRPr lang="ko-KR" altLang="en-US" sz="12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sp>
            <p:nvSpPr>
              <p:cNvPr id="12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71537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13" name="그룹 62"/>
            <p:cNvGrpSpPr>
              <a:grpSpLocks/>
            </p:cNvGrpSpPr>
            <p:nvPr/>
          </p:nvGrpSpPr>
          <p:grpSpPr bwMode="auto">
            <a:xfrm>
              <a:off x="501929" y="4637578"/>
              <a:ext cx="1031571" cy="276999"/>
              <a:chOff x="595282" y="3409615"/>
              <a:chExt cx="1031579" cy="277271"/>
            </a:xfrm>
            <a:grpFill/>
          </p:grpSpPr>
          <p:sp>
            <p:nvSpPr>
              <p:cNvPr id="14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949051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1" dirty="0" smtClean="0">
                    <a:latin typeface="HY궁서" pitchFamily="18" charset="-127"/>
                    <a:ea typeface="HY궁서" pitchFamily="18" charset="-127"/>
                  </a:rPr>
                  <a:t> </a:t>
                </a:r>
                <a:r>
                  <a:rPr lang="ko-KR" altLang="en-US" sz="1200" b="1" dirty="0">
                    <a:latin typeface="HY궁서" pitchFamily="18" charset="-127"/>
                    <a:ea typeface="HY궁서" pitchFamily="18" charset="-127"/>
                  </a:rPr>
                  <a:t>最大速度</a:t>
                </a:r>
              </a:p>
            </p:txBody>
          </p:sp>
          <p:sp>
            <p:nvSpPr>
              <p:cNvPr id="15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84732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16" name="그룹 65"/>
            <p:cNvGrpSpPr>
              <a:grpSpLocks/>
            </p:cNvGrpSpPr>
            <p:nvPr/>
          </p:nvGrpSpPr>
          <p:grpSpPr bwMode="auto">
            <a:xfrm>
              <a:off x="501929" y="4994765"/>
              <a:ext cx="1031571" cy="276999"/>
              <a:chOff x="595282" y="3409615"/>
              <a:chExt cx="1031579" cy="277271"/>
            </a:xfrm>
            <a:grpFill/>
          </p:grpSpPr>
          <p:sp>
            <p:nvSpPr>
              <p:cNvPr id="17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949051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ja-JP" altLang="en-US" sz="1200" b="1" dirty="0">
                    <a:latin typeface="HY견고딕" pitchFamily="18" charset="-127"/>
                    <a:ea typeface="HY견고딕" pitchFamily="18" charset="-127"/>
                  </a:rPr>
                  <a:t>運</a:t>
                </a:r>
                <a:r>
                  <a:rPr lang="ja-JP" altLang="en-US" sz="1200" b="1" dirty="0" smtClean="0">
                    <a:latin typeface="HY견고딕" pitchFamily="18" charset="-127"/>
                    <a:ea typeface="HY견고딕" pitchFamily="18" charset="-127"/>
                  </a:rPr>
                  <a:t>行時間</a:t>
                </a:r>
                <a:endParaRPr lang="ko-KR" altLang="en-US" sz="12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sp>
            <p:nvSpPr>
              <p:cNvPr id="18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84732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19" name="그룹 68"/>
            <p:cNvGrpSpPr>
              <a:grpSpLocks/>
            </p:cNvGrpSpPr>
            <p:nvPr/>
          </p:nvGrpSpPr>
          <p:grpSpPr bwMode="auto">
            <a:xfrm>
              <a:off x="501929" y="5351953"/>
              <a:ext cx="1031571" cy="276999"/>
              <a:chOff x="595282" y="3409615"/>
              <a:chExt cx="1031579" cy="277271"/>
            </a:xfrm>
            <a:grpFill/>
          </p:grpSpPr>
          <p:sp>
            <p:nvSpPr>
              <p:cNvPr id="20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949051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0" dirty="0" smtClean="0"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lang="ko-KR" altLang="en-US" sz="1200" dirty="0" smtClean="0">
                    <a:latin typeface="HY견고딕" pitchFamily="18" charset="-127"/>
                    <a:ea typeface="HY견고딕" pitchFamily="18" charset="-127"/>
                  </a:rPr>
                  <a:t>搭乗</a:t>
                </a:r>
                <a:r>
                  <a:rPr lang="ja-JP" altLang="en-US" sz="1200" dirty="0" smtClean="0">
                    <a:latin typeface="HY견고딕" pitchFamily="18" charset="-127"/>
                    <a:ea typeface="HY견고딕" pitchFamily="18" charset="-127"/>
                  </a:rPr>
                  <a:t>人員</a:t>
                </a:r>
                <a:endParaRPr lang="ko-KR" altLang="en-US" sz="12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sp>
            <p:nvSpPr>
              <p:cNvPr id="21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84732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grpSp>
          <p:nvGrpSpPr>
            <p:cNvPr id="32" name="그룹 82"/>
            <p:cNvGrpSpPr>
              <a:grpSpLocks/>
            </p:cNvGrpSpPr>
            <p:nvPr/>
          </p:nvGrpSpPr>
          <p:grpSpPr bwMode="auto">
            <a:xfrm>
              <a:off x="501929" y="5677390"/>
              <a:ext cx="1031571" cy="276999"/>
              <a:chOff x="595282" y="3409615"/>
              <a:chExt cx="1031579" cy="277271"/>
            </a:xfrm>
            <a:grpFill/>
          </p:grpSpPr>
          <p:sp>
            <p:nvSpPr>
              <p:cNvPr id="33" name="Rectangle 50"/>
              <p:cNvSpPr>
                <a:spLocks noChangeArrowheads="1"/>
              </p:cNvSpPr>
              <p:nvPr/>
            </p:nvSpPr>
            <p:spPr bwMode="auto">
              <a:xfrm>
                <a:off x="677810" y="3412165"/>
                <a:ext cx="949051" cy="272169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86393" tIns="43196" rIns="86393" bIns="43196" numCol="1" anchor="ctr">
                <a:normAutofit/>
              </a:bodyPr>
              <a:lstStyle/>
              <a:p>
                <a:pPr defTabSz="1081088">
                  <a:buBlip>
                    <a:blip r:embed="rId3"/>
                  </a:buBlip>
                </a:pPr>
                <a:r>
                  <a:rPr lang="ko-KR" altLang="en-US" sz="1200" b="1" dirty="0" smtClean="0">
                    <a:latin typeface="HY궁서" pitchFamily="18" charset="-127"/>
                    <a:ea typeface="HY궁서" pitchFamily="18" charset="-127"/>
                  </a:rPr>
                  <a:t> </a:t>
                </a:r>
                <a:r>
                  <a:rPr lang="ja-JP" altLang="en-US" sz="1200" b="1" dirty="0" smtClean="0">
                    <a:latin typeface="HY궁서" pitchFamily="18" charset="-127"/>
                    <a:ea typeface="HY궁서" pitchFamily="18" charset="-127"/>
                  </a:rPr>
                  <a:t>主要用度</a:t>
                </a:r>
                <a:endParaRPr lang="ko-KR" altLang="en-US" sz="12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sp>
            <p:nvSpPr>
              <p:cNvPr id="34" name="Rectangle 51"/>
              <p:cNvSpPr>
                <a:spLocks noChangeArrowheads="1"/>
              </p:cNvSpPr>
              <p:nvPr/>
            </p:nvSpPr>
            <p:spPr bwMode="auto">
              <a:xfrm>
                <a:off x="595282" y="3409615"/>
                <a:ext cx="184732" cy="27727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numCol="1" anchor="ctr">
                <a:normAutofit/>
              </a:bodyPr>
              <a:lstStyle/>
              <a:p>
                <a:endParaRPr lang="ko-KR" altLang="en-US" sz="1200" b="0">
                  <a:latin typeface="굴림" pitchFamily="50" charset="-127"/>
                  <a:ea typeface="굴림" pitchFamily="50" charset="-127"/>
                </a:endParaRPr>
              </a:p>
            </p:txBody>
          </p:sp>
        </p:grpSp>
      </p:grpSp>
      <p:sp>
        <p:nvSpPr>
          <p:cNvPr id="2" name="직사각형 1"/>
          <p:cNvSpPr/>
          <p:nvPr/>
        </p:nvSpPr>
        <p:spPr>
          <a:xfrm>
            <a:off x="683568" y="980728"/>
            <a:ext cx="524575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運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営　航空機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 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( Aircraft  Fleet )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4" name="Line 160"/>
          <p:cNvSpPr>
            <a:spLocks noChangeShapeType="1"/>
          </p:cNvSpPr>
          <p:nvPr/>
        </p:nvSpPr>
        <p:spPr bwMode="auto">
          <a:xfrm flipV="1">
            <a:off x="1779941" y="3642602"/>
            <a:ext cx="1335715" cy="2422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lIns="114568" tIns="57284" rIns="114568" bIns="57284"/>
          <a:lstStyle/>
          <a:p>
            <a:endParaRPr lang="ko-KR" altLang="en-US"/>
          </a:p>
        </p:txBody>
      </p:sp>
      <p:pic>
        <p:nvPicPr>
          <p:cNvPr id="6" name="그림 5" descr="R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9747" y="2225003"/>
            <a:ext cx="1585912" cy="1038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Line 160"/>
          <p:cNvSpPr>
            <a:spLocks noChangeShapeType="1"/>
          </p:cNvSpPr>
          <p:nvPr/>
        </p:nvSpPr>
        <p:spPr bwMode="auto">
          <a:xfrm flipV="1">
            <a:off x="3502084" y="3642602"/>
            <a:ext cx="1392890" cy="2422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lIns="114568" tIns="57284" rIns="114568" bIns="57284"/>
          <a:lstStyle/>
          <a:p>
            <a:endParaRPr lang="ko-KR" altLang="en-US"/>
          </a:p>
        </p:txBody>
      </p:sp>
      <p:sp>
        <p:nvSpPr>
          <p:cNvPr id="27" name="Line 160"/>
          <p:cNvSpPr>
            <a:spLocks noChangeShapeType="1"/>
          </p:cNvSpPr>
          <p:nvPr/>
        </p:nvSpPr>
        <p:spPr bwMode="auto">
          <a:xfrm flipV="1">
            <a:off x="5285084" y="3642602"/>
            <a:ext cx="1378057" cy="2422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lIns="114568" tIns="57284" rIns="114568" bIns="57284"/>
          <a:lstStyle/>
          <a:p>
            <a:endParaRPr lang="ko-KR" altLang="en-US"/>
          </a:p>
        </p:txBody>
      </p:sp>
      <p:sp>
        <p:nvSpPr>
          <p:cNvPr id="29" name="Line 160"/>
          <p:cNvSpPr>
            <a:spLocks noChangeShapeType="1"/>
          </p:cNvSpPr>
          <p:nvPr/>
        </p:nvSpPr>
        <p:spPr bwMode="auto">
          <a:xfrm flipV="1">
            <a:off x="7023480" y="3645024"/>
            <a:ext cx="1292936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lIns="114568" tIns="57284" rIns="114568" bIns="57284"/>
          <a:lstStyle/>
          <a:p>
            <a:endParaRPr lang="ko-KR" altLang="en-US"/>
          </a:p>
        </p:txBody>
      </p:sp>
      <p:sp>
        <p:nvSpPr>
          <p:cNvPr id="31" name="Oval 3"/>
          <p:cNvSpPr>
            <a:spLocks noChangeArrowheads="1"/>
          </p:cNvSpPr>
          <p:nvPr/>
        </p:nvSpPr>
        <p:spPr bwMode="auto">
          <a:xfrm>
            <a:off x="605424" y="2291909"/>
            <a:ext cx="925987" cy="9271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14568" tIns="57284" rIns="114568" bIns="57284" anchor="ctr"/>
          <a:lstStyle/>
          <a:p>
            <a:pPr algn="ctr">
              <a:defRPr/>
            </a:pP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運営</a:t>
            </a:r>
            <a:endParaRPr lang="en-US" altLang="ko-K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  <a:p>
            <a:pPr algn="ctr">
              <a:defRPr/>
            </a:pPr>
            <a:r>
              <a:rPr lang="ja-JP" alt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궁서" pitchFamily="18" charset="-127"/>
                <a:ea typeface="HY궁서" pitchFamily="18" charset="-127"/>
              </a:rPr>
              <a:t>航空機</a:t>
            </a:r>
            <a:endParaRPr lang="ko-K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1026" name="Picture 2" descr="C:\Users\110811\Pictures\TB-9\IMG_0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166" y="2225003"/>
            <a:ext cx="1512168" cy="10805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 Box 161"/>
          <p:cNvSpPr txBox="1">
            <a:spLocks noChangeArrowheads="1"/>
          </p:cNvSpPr>
          <p:nvPr/>
        </p:nvSpPr>
        <p:spPr bwMode="auto">
          <a:xfrm>
            <a:off x="3502084" y="3847720"/>
            <a:ext cx="1706191" cy="221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245" tIns="54122" rIns="108245" bIns="54122">
            <a:spAutoFit/>
          </a:bodyPr>
          <a:lstStyle/>
          <a:p>
            <a:pPr defTabSz="1082039">
              <a:lnSpc>
                <a:spcPct val="190000"/>
              </a:lnSpc>
              <a:buFontTx/>
              <a:buChar char="•"/>
            </a:pPr>
            <a:r>
              <a:rPr lang="en-US" altLang="ko-KR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B-206</a:t>
            </a:r>
            <a:endParaRPr lang="ko-KR" altLang="en-US" sz="1200" b="1" dirty="0">
              <a:latin typeface="궁서" pitchFamily="18" charset="-127"/>
              <a:ea typeface="궁서" pitchFamily="18" charset="-127"/>
            </a:endParaRPr>
          </a:p>
          <a:p>
            <a:pPr defTabSz="1082039">
              <a:lnSpc>
                <a:spcPct val="190000"/>
              </a:lnSpc>
              <a:buFontTx/>
              <a:buChar char="•"/>
            </a:pPr>
            <a:r>
              <a:rPr lang="ko-KR" altLang="en-US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1700KG</a:t>
            </a:r>
            <a:endParaRPr lang="ko-KR" altLang="en-US" sz="1200" b="1" dirty="0">
              <a:latin typeface="궁서" pitchFamily="18" charset="-127"/>
              <a:ea typeface="궁서" pitchFamily="18" charset="-127"/>
            </a:endParaRPr>
          </a:p>
          <a:p>
            <a:pPr defTabSz="1082039">
              <a:lnSpc>
                <a:spcPct val="190000"/>
              </a:lnSpc>
              <a:buFontTx/>
              <a:buChar char="•"/>
            </a:pPr>
            <a:r>
              <a:rPr lang="ko-KR" altLang="en-US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260km/h</a:t>
            </a:r>
            <a:r>
              <a:rPr lang="ko-KR" altLang="en-US" sz="1200" b="1" dirty="0" smtClean="0">
                <a:latin typeface="궁서" pitchFamily="18" charset="-127"/>
                <a:ea typeface="궁서" pitchFamily="18" charset="-127"/>
              </a:rPr>
              <a:t> </a:t>
            </a:r>
            <a:endParaRPr lang="ko-KR" altLang="en-US" sz="1200" b="1" dirty="0">
              <a:latin typeface="궁서" pitchFamily="18" charset="-127"/>
              <a:ea typeface="궁서" pitchFamily="18" charset="-127"/>
            </a:endParaRPr>
          </a:p>
          <a:p>
            <a:pPr defTabSz="1082039">
              <a:lnSpc>
                <a:spcPct val="190000"/>
              </a:lnSpc>
              <a:buFontTx/>
              <a:buChar char="•"/>
            </a:pPr>
            <a:r>
              <a:rPr lang="ko-KR" altLang="en-US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2</a:t>
            </a:r>
            <a:r>
              <a:rPr lang="ja-JP" altLang="en-US" sz="1200" b="1" dirty="0">
                <a:latin typeface="궁서" pitchFamily="18" charset="-127"/>
                <a:ea typeface="궁서" pitchFamily="18" charset="-127"/>
              </a:rPr>
              <a:t>時</a:t>
            </a:r>
            <a:r>
              <a:rPr lang="ja-JP" altLang="en-US" sz="1200" b="1" dirty="0" smtClean="0">
                <a:latin typeface="궁서" pitchFamily="18" charset="-127"/>
                <a:ea typeface="궁서" pitchFamily="18" charset="-127"/>
              </a:rPr>
              <a:t>間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40</a:t>
            </a:r>
            <a:r>
              <a:rPr lang="ja-JP" altLang="en-US" sz="1200" b="1" dirty="0">
                <a:latin typeface="궁서" pitchFamily="18" charset="-127"/>
                <a:ea typeface="궁서" pitchFamily="18" charset="-127"/>
              </a:rPr>
              <a:t>分</a:t>
            </a:r>
            <a:endParaRPr lang="en-US" altLang="ko-KR" sz="1200" b="1" dirty="0">
              <a:latin typeface="궁서" pitchFamily="18" charset="-127"/>
              <a:ea typeface="궁서" pitchFamily="18" charset="-127"/>
            </a:endParaRPr>
          </a:p>
          <a:p>
            <a:pPr defTabSz="1082039">
              <a:lnSpc>
                <a:spcPct val="190000"/>
              </a:lnSpc>
              <a:buFontTx/>
              <a:buChar char="•"/>
            </a:pPr>
            <a:r>
              <a:rPr lang="en-US" altLang="ko-KR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7</a:t>
            </a:r>
            <a:r>
              <a:rPr lang="ja-JP" altLang="en-US" sz="1200" b="1" dirty="0">
                <a:latin typeface="궁서" pitchFamily="18" charset="-127"/>
                <a:ea typeface="궁서" pitchFamily="18" charset="-127"/>
              </a:rPr>
              <a:t>名</a:t>
            </a:r>
            <a:endParaRPr lang="en-US" altLang="ko-KR" sz="1200" b="1" dirty="0">
              <a:latin typeface="궁서" pitchFamily="18" charset="-127"/>
              <a:ea typeface="궁서" pitchFamily="18" charset="-127"/>
            </a:endParaRPr>
          </a:p>
          <a:p>
            <a:pPr defTabSz="1082039">
              <a:lnSpc>
                <a:spcPct val="190000"/>
              </a:lnSpc>
              <a:buFontTx/>
              <a:buChar char="•"/>
            </a:pPr>
            <a:r>
              <a:rPr lang="en-US" altLang="ko-KR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ko-KR" altLang="en-US" sz="1200" b="1" dirty="0" err="1">
                <a:latin typeface="궁서" pitchFamily="18" charset="-127"/>
                <a:ea typeface="궁서" pitchFamily="18" charset="-127"/>
              </a:rPr>
              <a:t>旅客運送</a:t>
            </a:r>
            <a:r>
              <a:rPr lang="ko-KR" altLang="en-US" sz="1200" b="1" dirty="0">
                <a:latin typeface="궁서" pitchFamily="18" charset="-127"/>
                <a:ea typeface="궁서" pitchFamily="18" charset="-127"/>
              </a:rPr>
              <a:t> 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(</a:t>
            </a:r>
            <a:r>
              <a:rPr lang="ja-JP" altLang="en-US" sz="1200" b="1" dirty="0">
                <a:latin typeface="궁서" pitchFamily="18" charset="-127"/>
                <a:ea typeface="궁서" pitchFamily="18" charset="-127"/>
              </a:rPr>
              <a:t>観光飛行</a:t>
            </a:r>
            <a:r>
              <a:rPr lang="en-US" altLang="ko-KR" sz="1200" b="1" dirty="0" smtClean="0">
                <a:latin typeface="궁서" pitchFamily="18" charset="-127"/>
                <a:ea typeface="궁서" pitchFamily="18" charset="-127"/>
              </a:rPr>
              <a:t>)</a:t>
            </a:r>
            <a:endParaRPr lang="ko-KR" altLang="en-US" sz="1200" b="1" dirty="0">
              <a:latin typeface="궁서" pitchFamily="18" charset="-127"/>
              <a:ea typeface="궁서" pitchFamily="18" charset="-127"/>
            </a:endParaRPr>
          </a:p>
        </p:txBody>
      </p:sp>
      <p:sp>
        <p:nvSpPr>
          <p:cNvPr id="39" name="Rectangle 50"/>
          <p:cNvSpPr>
            <a:spLocks noChangeArrowheads="1"/>
          </p:cNvSpPr>
          <p:nvPr/>
        </p:nvSpPr>
        <p:spPr bwMode="auto">
          <a:xfrm>
            <a:off x="3660867" y="6049637"/>
            <a:ext cx="1075324" cy="402481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393" tIns="43196" rIns="86393" bIns="43196" numCol="1" anchor="ctr">
            <a:normAutofit/>
          </a:bodyPr>
          <a:lstStyle/>
          <a:p>
            <a:pPr defTabSz="1081088">
              <a:buBlip>
                <a:blip r:embed="rId3"/>
              </a:buBlip>
            </a:pPr>
            <a:r>
              <a:rPr lang="ko-KR" altLang="en-US" sz="1200" b="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200" dirty="0">
                <a:latin typeface="HY견고딕" pitchFamily="18" charset="-127"/>
                <a:ea typeface="HY견고딕" pitchFamily="18" charset="-127"/>
              </a:rPr>
              <a:t>保有予定</a:t>
            </a:r>
            <a:endParaRPr lang="en-US" altLang="ko-KR" sz="1200" b="1" dirty="0" smtClean="0"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3" name="Picture 2" descr="E:\로컬 디스크 (D)\김영민문서\노트북최신자료\에어펠리스\B206L3  HL9100\20121118_082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47090"/>
            <a:ext cx="1656184" cy="105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7533" y="2225003"/>
            <a:ext cx="1648722" cy="106462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42013" y="116632"/>
            <a:ext cx="269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Air JET  AIRLINE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980728"/>
            <a:ext cx="4960002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2400" b="1" dirty="0">
                <a:latin typeface="HY궁서" pitchFamily="18" charset="-127"/>
                <a:ea typeface="HY궁서" pitchFamily="18" charset="-127"/>
              </a:rPr>
              <a:t>小型航空機 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3" name="내용 개체 틀 11"/>
          <p:cNvSpPr txBox="1">
            <a:spLocks/>
          </p:cNvSpPr>
          <p:nvPr/>
        </p:nvSpPr>
        <p:spPr>
          <a:xfrm>
            <a:off x="683568" y="1950806"/>
            <a:ext cx="7920880" cy="4579640"/>
          </a:xfrm>
          <a:prstGeom prst="rect">
            <a:avLst/>
          </a:prstGeom>
        </p:spPr>
        <p:txBody>
          <a:bodyPr/>
          <a:lstStyle/>
          <a:p>
            <a:pPr marL="273050" lvl="0" indent="-273050" eaLnBrk="0" hangingPunct="0">
              <a:spcBef>
                <a:spcPct val="20000"/>
              </a:spcBef>
              <a:spcAft>
                <a:spcPts val="300"/>
              </a:spcAft>
              <a:buClr>
                <a:schemeClr val="bg1"/>
              </a:buClr>
              <a:buSzPct val="120000"/>
              <a:buBlip>
                <a:blip r:embed="rId2"/>
              </a:buBlip>
              <a:defRPr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小型航空機運送使用事業は、航空機を利用して観光、教育、賃貸または用役などをして収益を発生させる事業で、最低資本金は</a:t>
            </a:r>
            <a:r>
              <a:rPr lang="en-US" altLang="ja-JP" sz="1400" b="1" dirty="0">
                <a:latin typeface="HY궁서" pitchFamily="18" charset="-127"/>
                <a:ea typeface="HY궁서" pitchFamily="18" charset="-127"/>
              </a:rPr>
              <a:t>7.5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億以上に</a:t>
            </a:r>
            <a:r>
              <a:rPr lang="en-US" altLang="ja-JP" sz="1400" b="1" dirty="0">
                <a:latin typeface="HY궁서" pitchFamily="18" charset="-127"/>
                <a:ea typeface="HY궁서" pitchFamily="18" charset="-127"/>
              </a:rPr>
              <a:t>(9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人乗り未満</a:t>
            </a:r>
            <a:r>
              <a:rPr lang="en-US" altLang="ja-JP" sz="1400" b="1" dirty="0">
                <a:latin typeface="HY궁서" pitchFamily="18" charset="-127"/>
                <a:ea typeface="HY궁서" pitchFamily="18" charset="-127"/>
              </a:rPr>
              <a:t>)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事業範囲は次のようだ。</a:t>
            </a: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모서리가 접힌 도형 3"/>
          <p:cNvSpPr>
            <a:spLocks noChangeArrowheads="1"/>
          </p:cNvSpPr>
          <p:nvPr/>
        </p:nvSpPr>
        <p:spPr bwMode="auto">
          <a:xfrm>
            <a:off x="809625" y="2990903"/>
            <a:ext cx="4986511" cy="3312368"/>
          </a:xfrm>
          <a:prstGeom prst="foldedCorner">
            <a:avLst>
              <a:gd name="adj" fmla="val 16667"/>
            </a:avLst>
          </a:prstGeom>
          <a:solidFill>
            <a:srgbClr val="FFFF7D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endParaRPr kumimoji="0" lang="ko-KR" altLang="en-US" sz="1500" b="1" dirty="0"/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endParaRPr kumimoji="0" lang="ko-KR" altLang="en-US" sz="1000" b="1" dirty="0"/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肥料や農薬散布、種を撒くのなど農業支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援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ko-KR" altLang="en-US" sz="1400" b="1" dirty="0" smtClean="0">
                <a:latin typeface="HY궁서" pitchFamily="18" charset="-127"/>
                <a:ea typeface="HY궁서" pitchFamily="18" charset="-127"/>
              </a:rPr>
              <a:t>海洋汚染薬剤散布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広告用プラカード牽引など空中広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告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写真撮影、陸上及び海上測量または探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査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山火事など、火災鎮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圧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応急措置を含めた捜索や救助</a:t>
            </a:r>
            <a:endParaRPr kumimoji="0" lang="ko-KR" altLang="en-US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回転翼航空機を利用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し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た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建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設資材などの運搬</a:t>
            </a:r>
            <a:endParaRPr kumimoji="0" lang="ko-KR" altLang="en-US" sz="1400" b="1" dirty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山林、管路、戦線</a:t>
            </a:r>
            <a:r>
              <a:rPr lang="en-US" altLang="ko-KR" sz="1400" b="1" dirty="0">
                <a:latin typeface="HY궁서" pitchFamily="18" charset="-127"/>
                <a:ea typeface="HY궁서" pitchFamily="18" charset="-127"/>
              </a:rPr>
              <a:t>(power line)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などの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巡察及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び</a:t>
            </a:r>
            <a:r>
              <a:rPr lang="ko-KR" altLang="en-US" sz="1400" b="1" dirty="0">
                <a:latin typeface="HY궁서" pitchFamily="18" charset="-127"/>
                <a:ea typeface="HY궁서" pitchFamily="18" charset="-127"/>
              </a:rPr>
              <a:t>観測 </a:t>
            </a:r>
            <a:endParaRPr lang="en-US" altLang="ko-KR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航空機を利用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し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た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飛</a:t>
            </a: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行訓練と高空落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下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グライダー牽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引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ja-JP" altLang="en-US" sz="1400" b="1" dirty="0">
                <a:latin typeface="HY궁서" pitchFamily="18" charset="-127"/>
                <a:ea typeface="HY궁서" pitchFamily="18" charset="-127"/>
              </a:rPr>
              <a:t>操縦士養成のための飛行訓練や地</a:t>
            </a:r>
            <a:r>
              <a:rPr lang="ja-JP" altLang="en-US" sz="1400" b="1" dirty="0" smtClean="0">
                <a:latin typeface="HY궁서" pitchFamily="18" charset="-127"/>
                <a:ea typeface="HY궁서" pitchFamily="18" charset="-127"/>
              </a:rPr>
              <a:t>上学術</a:t>
            </a:r>
            <a:endParaRPr lang="en-US" altLang="ja-JP" sz="1400" b="1" dirty="0" smtClean="0">
              <a:latin typeface="HY궁서" pitchFamily="18" charset="-127"/>
              <a:ea typeface="HY궁서" pitchFamily="18" charset="-127"/>
            </a:endParaRPr>
          </a:p>
          <a:p>
            <a:pPr marL="800100" lvl="1" indent="-342900">
              <a:spcBef>
                <a:spcPct val="10000"/>
              </a:spcBef>
              <a:spcAft>
                <a:spcPct val="10000"/>
              </a:spcAft>
              <a:buFont typeface="맑은 고딕" pitchFamily="50" charset="-127"/>
              <a:buAutoNum type="arabicPeriod"/>
            </a:pPr>
            <a:r>
              <a:rPr lang="zh-TW" altLang="en-US" sz="1400" b="1" dirty="0">
                <a:latin typeface="HY궁서" pitchFamily="18" charset="-127"/>
                <a:ea typeface="HY궁서" pitchFamily="18" charset="-127"/>
              </a:rPr>
              <a:t>人員輸</a:t>
            </a:r>
            <a:r>
              <a:rPr lang="zh-TW" altLang="en-US" sz="1400" b="1" dirty="0" smtClean="0">
                <a:latin typeface="HY궁서" pitchFamily="18" charset="-127"/>
                <a:ea typeface="HY궁서" pitchFamily="18" charset="-127"/>
              </a:rPr>
              <a:t>送</a:t>
            </a:r>
            <a:r>
              <a:rPr lang="en-US" altLang="zh-TW" sz="1400" b="1" dirty="0" smtClean="0">
                <a:latin typeface="HY궁서" pitchFamily="18" charset="-127"/>
                <a:ea typeface="HY궁서" pitchFamily="18" charset="-127"/>
              </a:rPr>
              <a:t>,</a:t>
            </a:r>
            <a:r>
              <a:rPr lang="zh-TW" altLang="en-US" sz="1400" b="1" dirty="0" smtClean="0">
                <a:latin typeface="HY궁서" pitchFamily="18" charset="-127"/>
                <a:ea typeface="HY궁서" pitchFamily="18" charset="-127"/>
              </a:rPr>
              <a:t>観</a:t>
            </a:r>
            <a:r>
              <a:rPr lang="zh-TW" altLang="en-US" sz="1400" b="1" dirty="0">
                <a:latin typeface="HY궁서" pitchFamily="18" charset="-127"/>
                <a:ea typeface="HY궁서" pitchFamily="18" charset="-127"/>
              </a:rPr>
              <a:t>光飛行</a:t>
            </a:r>
            <a:endParaRPr kumimoji="0" lang="ko-KR" altLang="en-US" sz="1400" b="1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5" name="순서도: 종속 처리 4"/>
          <p:cNvSpPr/>
          <p:nvPr/>
        </p:nvSpPr>
        <p:spPr>
          <a:xfrm>
            <a:off x="809625" y="2630863"/>
            <a:ext cx="1666875" cy="360040"/>
          </a:xfrm>
          <a:prstGeom prst="flowChartPredefinedProcess">
            <a:avLst/>
          </a:prstGeom>
          <a:solidFill>
            <a:srgbClr val="76BD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ko-KR" altLang="en-US" sz="1600" b="1" dirty="0">
                <a:solidFill>
                  <a:srgbClr val="7030A0"/>
                </a:solidFill>
                <a:latin typeface="HY궁서" pitchFamily="18" charset="-127"/>
                <a:ea typeface="HY궁서" pitchFamily="18" charset="-127"/>
              </a:rPr>
              <a:t>事業範囲</a:t>
            </a:r>
            <a:endParaRPr kumimoji="0" lang="ko-KR" altLang="en-US" sz="1600" b="1" dirty="0">
              <a:solidFill>
                <a:srgbClr val="7030A0"/>
              </a:solidFill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30993"/>
            <a:ext cx="2232248" cy="1560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731193"/>
            <a:ext cx="219951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/>
        </p:nvSpPr>
        <p:spPr>
          <a:xfrm>
            <a:off x="2500298" y="1000108"/>
            <a:ext cx="2916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HY궁서" pitchFamily="18" charset="-127"/>
                <a:ea typeface="HY궁서" pitchFamily="18" charset="-127"/>
              </a:rPr>
              <a:t>BUSINESS SCALE </a:t>
            </a:r>
            <a:endParaRPr lang="ko-KR" altLang="en-US" sz="2400" b="1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83568" y="980728"/>
            <a:ext cx="6531638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Service Business Model  (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) - 1  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grpSp>
        <p:nvGrpSpPr>
          <p:cNvPr id="2" name="그룹 4"/>
          <p:cNvGrpSpPr/>
          <p:nvPr/>
        </p:nvGrpSpPr>
        <p:grpSpPr>
          <a:xfrm>
            <a:off x="611560" y="1479700"/>
            <a:ext cx="7967881" cy="4895579"/>
            <a:chOff x="611560" y="1557757"/>
            <a:chExt cx="7967881" cy="4895579"/>
          </a:xfrm>
        </p:grpSpPr>
        <p:pic>
          <p:nvPicPr>
            <p:cNvPr id="6" name="Picture 104" descr="GEL Rounded Rectangle carrot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8209" y="1988840"/>
              <a:ext cx="3613791" cy="43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67"/>
            <p:cNvSpPr txBox="1">
              <a:spLocks noChangeArrowheads="1"/>
            </p:cNvSpPr>
            <p:nvPr/>
          </p:nvSpPr>
          <p:spPr bwMode="auto">
            <a:xfrm>
              <a:off x="611560" y="2348880"/>
              <a:ext cx="4861744" cy="4104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lvl="1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kumimoji="0" lang="ko-KR" altLang="en-US" sz="1400" b="1" dirty="0"/>
                <a:t> 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山火事鎮火</a:t>
              </a:r>
              <a:endParaRPr kumimoji="0" lang="ko-KR" altLang="ko-KR" sz="1400" b="1" dirty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春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の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節気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kumimoji="0" lang="en-US" altLang="ko-KR" sz="1400" b="1" dirty="0">
                  <a:latin typeface="HY궁서" pitchFamily="18" charset="-127"/>
                  <a:ea typeface="HY궁서" pitchFamily="18" charset="-127"/>
                </a:rPr>
                <a:t>: 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3-5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月</a:t>
              </a:r>
              <a:endParaRPr kumimoji="0" lang="en-US" altLang="ko-KR" sz="1400" b="1" dirty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秋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の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節気 </a:t>
              </a:r>
              <a:r>
                <a:rPr kumimoji="0" lang="en-US" altLang="ko-KR" sz="1400" b="1" dirty="0">
                  <a:latin typeface="HY궁서" pitchFamily="18" charset="-127"/>
                  <a:ea typeface="HY궁서" pitchFamily="18" charset="-127"/>
                </a:rPr>
                <a:t>: 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9-11</a:t>
              </a: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月</a:t>
              </a:r>
              <a:endParaRPr kumimoji="0" lang="en-US" altLang="ko-KR" sz="1400" b="1" dirty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地方自治体と年間用役契約締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結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 用役単価 </a:t>
              </a:r>
              <a:r>
                <a:rPr kumimoji="0" lang="en-US" altLang="ko-KR" sz="1400" b="1" dirty="0">
                  <a:latin typeface="HY궁서" pitchFamily="18" charset="-127"/>
                  <a:ea typeface="HY궁서" pitchFamily="18" charset="-127"/>
                </a:rPr>
                <a:t>: </a:t>
              </a: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年間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3.5~ 10</a:t>
              </a: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億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ウォン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線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1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航空防除 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播種および農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薬散布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用役単価 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: 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年間</a:t>
              </a:r>
              <a:r>
                <a:rPr lang="en-US" altLang="ja-JP" sz="1400" b="1" dirty="0" smtClean="0">
                  <a:latin typeface="HY궁서" pitchFamily="18" charset="-127"/>
                  <a:ea typeface="HY궁서" pitchFamily="18" charset="-127"/>
                </a:rPr>
                <a:t>2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億ウォン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線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1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Blip>
                  <a:blip r:embed="rId3"/>
                </a:buBlip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zh-TW" altLang="en-US" sz="1400" b="1" dirty="0">
                  <a:latin typeface="HY궁서" pitchFamily="18" charset="-127"/>
                  <a:ea typeface="HY궁서" pitchFamily="18" charset="-127"/>
                </a:rPr>
                <a:t>貨物輸送</a:t>
              </a:r>
              <a:r>
                <a:rPr lang="en-US" altLang="zh-TW" sz="1400" b="1" dirty="0">
                  <a:latin typeface="HY궁서" pitchFamily="18" charset="-127"/>
                  <a:ea typeface="HY궁서" pitchFamily="18" charset="-127"/>
                </a:rPr>
                <a:t>(</a:t>
              </a:r>
              <a:r>
                <a:rPr lang="zh-TW" altLang="en-US" sz="1400" b="1" dirty="0">
                  <a:latin typeface="HY궁서" pitchFamily="18" charset="-127"/>
                  <a:ea typeface="HY궁서" pitchFamily="18" charset="-127"/>
                </a:rPr>
                <a:t>建設資材</a:t>
              </a:r>
              <a:r>
                <a:rPr lang="en-US" altLang="zh-TW" sz="1400" b="1" dirty="0">
                  <a:latin typeface="HY궁서" pitchFamily="18" charset="-127"/>
                  <a:ea typeface="HY궁서" pitchFamily="18" charset="-127"/>
                </a:rPr>
                <a:t>)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韓国電力の鉄塔工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事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登山路補修工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事</a:t>
              </a:r>
              <a:r>
                <a:rPr lang="en-US" altLang="ja-JP" sz="1400" b="1" dirty="0" smtClean="0">
                  <a:latin typeface="HY궁서" pitchFamily="18" charset="-127"/>
                  <a:ea typeface="HY궁서" pitchFamily="18" charset="-127"/>
                </a:rPr>
                <a:t>,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資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材運搬な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ど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lvl="2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r>
                <a:rPr kumimoji="0" lang="ko-KR" altLang="en-US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用役予想収益 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: 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年間</a:t>
              </a:r>
              <a:r>
                <a:rPr lang="en-US" altLang="ko-KR" sz="1400" b="1" dirty="0">
                  <a:latin typeface="HY궁서" pitchFamily="18" charset="-127"/>
                  <a:ea typeface="HY궁서" pitchFamily="18" charset="-127"/>
                </a:rPr>
                <a:t>2</a:t>
              </a:r>
              <a:r>
                <a:rPr lang="en-US" altLang="ko-KR" sz="1400" b="1" dirty="0" smtClean="0">
                  <a:latin typeface="HY궁서" pitchFamily="18" charset="-127"/>
                  <a:ea typeface="HY궁서" pitchFamily="18" charset="-127"/>
                </a:rPr>
                <a:t>~ </a:t>
              </a:r>
              <a:r>
                <a:rPr lang="en-US" altLang="ko-KR" sz="1400" b="1" dirty="0">
                  <a:latin typeface="HY궁서" pitchFamily="18" charset="-127"/>
                  <a:ea typeface="HY궁서" pitchFamily="18" charset="-127"/>
                </a:rPr>
                <a:t>10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億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ウォン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線</a:t>
              </a:r>
              <a:endParaRPr lang="en-US" altLang="ko-KR" sz="1400" b="1" dirty="0">
                <a:latin typeface="HY궁서" pitchFamily="18" charset="-127"/>
                <a:ea typeface="HY궁서" pitchFamily="18" charset="-127"/>
              </a:endParaRPr>
            </a:p>
            <a:p>
              <a:pPr lvl="2" algn="l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</a:pPr>
              <a:endParaRPr kumimoji="0" lang="en-US" altLang="ko-KR" sz="1400" b="1" dirty="0" smtClean="0"/>
            </a:p>
            <a:p>
              <a:pPr lvl="2" algn="l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endParaRPr kumimoji="0" lang="en-US" altLang="ko-KR" sz="1400" b="1" dirty="0" smtClean="0"/>
            </a:p>
            <a:p>
              <a:pPr lvl="2" algn="l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</a:pPr>
              <a:endParaRPr kumimoji="0" lang="en-US" altLang="ko-KR" sz="1400" b="1" dirty="0" smtClean="0"/>
            </a:p>
            <a:p>
              <a:pPr lvl="2" algn="l">
                <a:lnSpc>
                  <a:spcPct val="150000"/>
                </a:lnSpc>
                <a:spcAft>
                  <a:spcPts val="100"/>
                </a:spcAft>
                <a:buClr>
                  <a:schemeClr val="tx1"/>
                </a:buClr>
                <a:buFont typeface="Wingdings" pitchFamily="2" charset="2"/>
                <a:buChar char="Ø"/>
              </a:pPr>
              <a:endParaRPr kumimoji="0" lang="en-US" altLang="ko-KR" sz="1400" b="1" dirty="0" smtClean="0"/>
            </a:p>
          </p:txBody>
        </p:sp>
        <p:sp>
          <p:nvSpPr>
            <p:cNvPr id="8" name="Text Box 167"/>
            <p:cNvSpPr txBox="1">
              <a:spLocks noChangeArrowheads="1"/>
            </p:cNvSpPr>
            <p:nvPr/>
          </p:nvSpPr>
          <p:spPr bwMode="auto">
            <a:xfrm>
              <a:off x="802577" y="1557757"/>
              <a:ext cx="7776864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547688" lvl="1" indent="-273050" algn="l" eaLnBrk="0" hangingPunct="0">
                <a:lnSpc>
                  <a:spcPct val="150000"/>
                </a:lnSpc>
                <a:spcBef>
                  <a:spcPct val="20000"/>
                </a:spcBef>
                <a:spcAft>
                  <a:spcPts val="300"/>
                </a:spcAft>
                <a:buClr>
                  <a:schemeClr val="bg1"/>
                </a:buClr>
                <a:buSzPct val="110000"/>
                <a:buBlip>
                  <a:blip r:embed="rId4"/>
                </a:buBlip>
              </a:pPr>
              <a:endParaRPr kumimoji="0" lang="en-US" altLang="ko-KR" sz="1400" b="1" dirty="0" smtClean="0"/>
            </a:p>
            <a:p>
              <a:pPr marL="547688" lvl="1" indent="-273050" eaLnBrk="0" hangingPunct="0">
                <a:lnSpc>
                  <a:spcPct val="150000"/>
                </a:lnSpc>
                <a:spcBef>
                  <a:spcPct val="20000"/>
                </a:spcBef>
                <a:spcAft>
                  <a:spcPts val="300"/>
                </a:spcAft>
                <a:buClr>
                  <a:schemeClr val="bg1"/>
                </a:buClr>
                <a:buSzPct val="110000"/>
                <a:buBlip>
                  <a:blip r:embed="rId4"/>
                </a:buBlip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山火事鎮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火</a:t>
              </a:r>
              <a:r>
                <a:rPr lang="en-US" altLang="ja-JP" sz="1400" b="1" dirty="0" smtClean="0">
                  <a:latin typeface="HY궁서" pitchFamily="18" charset="-127"/>
                  <a:ea typeface="HY궁서" pitchFamily="18" charset="-127"/>
                </a:rPr>
                <a:t>,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監視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,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防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除および貨物輸送</a:t>
              </a:r>
              <a:endParaRPr kumimoji="0" lang="en-US" altLang="ko-KR" sz="1400" b="1" dirty="0">
                <a:latin typeface="HY궁서" pitchFamily="18" charset="-127"/>
                <a:ea typeface="HY궁서" pitchFamily="18" charset="-127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7073" y="1725626"/>
              <a:ext cx="3312368" cy="2139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5065" y="4085535"/>
              <a:ext cx="1728192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0272" y="4085535"/>
              <a:ext cx="1512168" cy="2088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980728"/>
            <a:ext cx="6674514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Service Business Model  (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) - 2  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grpSp>
        <p:nvGrpSpPr>
          <p:cNvPr id="3" name="그룹 9"/>
          <p:cNvGrpSpPr/>
          <p:nvPr/>
        </p:nvGrpSpPr>
        <p:grpSpPr>
          <a:xfrm>
            <a:off x="827584" y="1733315"/>
            <a:ext cx="7905496" cy="4572162"/>
            <a:chOff x="827584" y="1733315"/>
            <a:chExt cx="7905496" cy="4572162"/>
          </a:xfrm>
        </p:grpSpPr>
        <p:grpSp>
          <p:nvGrpSpPr>
            <p:cNvPr id="10" name="그룹 2"/>
            <p:cNvGrpSpPr/>
            <p:nvPr/>
          </p:nvGrpSpPr>
          <p:grpSpPr>
            <a:xfrm>
              <a:off x="827584" y="1900356"/>
              <a:ext cx="7756475" cy="4405121"/>
              <a:chOff x="827584" y="2000715"/>
              <a:chExt cx="7756475" cy="4405121"/>
            </a:xfrm>
          </p:grpSpPr>
          <p:pic>
            <p:nvPicPr>
              <p:cNvPr id="4" name="Picture 104" descr="GEL Rounded Rectangle carrot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7584" y="2000715"/>
                <a:ext cx="4536504" cy="431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내용 개체 틀 2"/>
              <p:cNvSpPr txBox="1">
                <a:spLocks/>
              </p:cNvSpPr>
              <p:nvPr/>
            </p:nvSpPr>
            <p:spPr bwMode="auto">
              <a:xfrm>
                <a:off x="899592" y="2013348"/>
                <a:ext cx="7684467" cy="4392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110000"/>
                  <a:buBlip>
                    <a:blip r:embed="rId3"/>
                  </a:buBlip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デジタル高画質カメラを利用した航空写真撮影</a:t>
                </a:r>
                <a:endParaRPr kumimoji="0" lang="en-US" altLang="ko-KR" sz="800" b="1" dirty="0"/>
              </a:p>
              <a:p>
                <a:pPr marL="342900" indent="-34290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110000"/>
                  <a:buBlip>
                    <a:blip r:embed="rId4"/>
                  </a:buBlip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デジタル地図のための航空写真</a:t>
                </a:r>
                <a:r>
                  <a:rPr kumimoji="0" lang="ko-KR" altLang="en-US" sz="1400" b="1" dirty="0" smtClean="0">
                    <a:latin typeface="HY궁서" pitchFamily="18" charset="-127"/>
                    <a:ea typeface="HY궁서" pitchFamily="18" charset="-127"/>
                  </a:rPr>
                  <a:t> </a:t>
                </a:r>
                <a:endParaRPr kumimoji="0" lang="en-US" altLang="ko-KR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全国一帯の写真を順番に撮影した後、データ蓄積</a:t>
                </a:r>
                <a:endParaRPr kumimoji="0" lang="en-US" altLang="ko-KR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垂直スキャンで後補正最小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化</a:t>
                </a:r>
                <a:endParaRPr lang="en-US" altLang="ja-JP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リアルな立体地図製作可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能</a:t>
                </a:r>
                <a:endParaRPr lang="en-US" altLang="ja-JP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使用者が望むスケールや解像度撮影可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能</a:t>
                </a:r>
                <a:endParaRPr lang="en-US" altLang="ja-JP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en-US" altLang="ja-JP" sz="1400" b="1" dirty="0">
                    <a:latin typeface="HY궁서" pitchFamily="18" charset="-127"/>
                    <a:ea typeface="HY궁서" pitchFamily="18" charset="-127"/>
                  </a:rPr>
                  <a:t>3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次元地形図に航空写真をマッピングして</a:t>
                </a:r>
                <a:r>
                  <a:rPr lang="en-US" altLang="ja-JP" sz="1400" b="1" dirty="0">
                    <a:latin typeface="HY궁서" pitchFamily="18" charset="-127"/>
                    <a:ea typeface="HY궁서" pitchFamily="18" charset="-127"/>
                  </a:rPr>
                  <a:t>3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次元映像制作</a:t>
                </a:r>
                <a:endParaRPr kumimoji="0" lang="en-US" altLang="ko-KR" sz="800" b="1" dirty="0">
                  <a:latin typeface="HY궁서" pitchFamily="18" charset="-127"/>
                  <a:ea typeface="HY궁서" pitchFamily="18" charset="-127"/>
                </a:endParaRPr>
              </a:p>
              <a:p>
                <a:pPr marL="342900" indent="-34290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110000"/>
                  <a:buBlip>
                    <a:blip r:embed="rId4"/>
                  </a:buBlip>
                </a:pPr>
                <a:r>
                  <a:rPr lang="ko-KR" altLang="en-US" sz="1400" b="1" dirty="0">
                    <a:latin typeface="HY궁서" pitchFamily="18" charset="-127"/>
                    <a:ea typeface="HY궁서" pitchFamily="18" charset="-127"/>
                  </a:rPr>
                  <a:t>競争優位</a:t>
                </a:r>
                <a:endParaRPr kumimoji="0" lang="en-US" altLang="ko-KR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航空機及びヘリコプター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を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利用した死角地帯最小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化</a:t>
                </a:r>
                <a:endParaRPr lang="en-US" altLang="ja-JP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ko-KR" altLang="en-US" sz="1400" b="1" dirty="0">
                    <a:latin typeface="HY궁서" pitchFamily="18" charset="-127"/>
                    <a:ea typeface="HY궁서" pitchFamily="18" charset="-127"/>
                  </a:rPr>
                  <a:t>主要部位</a:t>
                </a:r>
                <a:r>
                  <a:rPr lang="en-US" altLang="ko-KR" sz="1400" b="1" dirty="0">
                    <a:latin typeface="HY궁서" pitchFamily="18" charset="-127"/>
                    <a:ea typeface="HY궁서" pitchFamily="18" charset="-127"/>
                  </a:rPr>
                  <a:t>3</a:t>
                </a:r>
                <a:r>
                  <a:rPr lang="ko-KR" altLang="en-US" sz="1400" b="1" dirty="0" smtClean="0">
                    <a:latin typeface="HY궁서" pitchFamily="18" charset="-127"/>
                    <a:ea typeface="HY궁서" pitchFamily="18" charset="-127"/>
                  </a:rPr>
                  <a:t>次元撮影可能</a:t>
                </a:r>
                <a:endParaRPr lang="en-US" altLang="ko-KR" sz="1400" b="1" dirty="0" smtClean="0">
                  <a:latin typeface="HY궁서" pitchFamily="18" charset="-127"/>
                  <a:ea typeface="HY궁서" pitchFamily="18" charset="-127"/>
                </a:endParaRP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デジタル方式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で納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期最小化</a:t>
                </a:r>
              </a:p>
              <a:p>
                <a:pPr marL="742950" lvl="1" indent="-285750">
                  <a:lnSpc>
                    <a:spcPct val="120000"/>
                  </a:lnSpc>
                  <a:spcBef>
                    <a:spcPct val="20000"/>
                  </a:spcBef>
                  <a:spcAft>
                    <a:spcPct val="20000"/>
                  </a:spcAft>
                  <a:buSzPct val="80000"/>
                  <a:buFont typeface="Wingdings" pitchFamily="2" charset="2"/>
                  <a:buChar char="r"/>
                </a:pP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衛星に比べて低廉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で辺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境地</a:t>
                </a:r>
                <a:r>
                  <a:rPr lang="ja-JP" altLang="en-US" sz="1400" b="1" dirty="0" smtClean="0">
                    <a:latin typeface="HY궁서" pitchFamily="18" charset="-127"/>
                    <a:ea typeface="HY궁서" pitchFamily="18" charset="-127"/>
                  </a:rPr>
                  <a:t>域の迅</a:t>
                </a:r>
                <a:r>
                  <a:rPr lang="ja-JP" altLang="en-US" sz="1400" b="1" dirty="0">
                    <a:latin typeface="HY궁서" pitchFamily="18" charset="-127"/>
                    <a:ea typeface="HY궁서" pitchFamily="18" charset="-127"/>
                  </a:rPr>
                  <a:t>速アップデート可能</a:t>
                </a:r>
                <a:endParaRPr kumimoji="0" lang="ko-KR" altLang="en-US" sz="1400" b="1" dirty="0">
                  <a:latin typeface="HY궁서" pitchFamily="18" charset="-127"/>
                  <a:ea typeface="HY궁서" pitchFamily="18" charset="-127"/>
                </a:endParaRPr>
              </a:p>
            </p:txBody>
          </p:sp>
          <p:pic>
            <p:nvPicPr>
              <p:cNvPr id="6" name="Picture 2" descr="이미지를 클릭하면 원본을 보실 수 있습니다.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64567" y="3957564"/>
                <a:ext cx="1440160" cy="108012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" name="Picture 4" descr="이미지를 클릭하면 원본을 보실 수 있습니다.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058171" y="5146075"/>
                <a:ext cx="1440160" cy="115212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8" name="Shape 7"/>
              <p:cNvCxnSpPr/>
              <p:nvPr/>
            </p:nvCxnSpPr>
            <p:spPr>
              <a:xfrm rot="16200000" flipH="1">
                <a:off x="6386349" y="5169067"/>
                <a:ext cx="720080" cy="576064"/>
              </a:xfrm>
              <a:prstGeom prst="bentConnector2">
                <a:avLst/>
              </a:prstGeom>
              <a:ln w="41275" cap="rnd">
                <a:solidFill>
                  <a:srgbClr val="00B0F0"/>
                </a:solidFill>
                <a:round/>
                <a:headEnd type="oval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31630" y="1733315"/>
              <a:ext cx="2801450" cy="1944215"/>
            </a:xfrm>
            <a:prstGeom prst="rect">
              <a:avLst/>
            </a:prstGeom>
            <a:noFill/>
          </p:spPr>
        </p:pic>
      </p:grpSp>
      <p:sp>
        <p:nvSpPr>
          <p:cNvPr id="12" name="TextBox 11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088212" y="4175537"/>
          <a:ext cx="3744416" cy="2337664"/>
        </p:xfrm>
        <a:graphic>
          <a:graphicData uri="http://schemas.openxmlformats.org/drawingml/2006/table">
            <a:tbl>
              <a:tblPr/>
              <a:tblGrid>
                <a:gridCol w="1872208"/>
                <a:gridCol w="1872208"/>
              </a:tblGrid>
              <a:tr h="26102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HY궁서" pitchFamily="18" charset="-127"/>
                          <a:ea typeface="HY궁서" pitchFamily="18" charset="-127"/>
                        </a:rPr>
                        <a:t>SPECIFICATION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ko-KR" alt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Length: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9.2m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Rotor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Rotating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9.8m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Maximum seating: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HY궁서" pitchFamily="18" charset="-127"/>
                          <a:ea typeface="HY궁서" pitchFamily="18" charset="-127"/>
                        </a:rPr>
                        <a:t>1 + </a:t>
                      </a:r>
                      <a:r>
                        <a:rPr lang="en-US" altLang="ko-KR" sz="1200" dirty="0" smtClean="0">
                          <a:latin typeface="HY궁서" pitchFamily="18" charset="-127"/>
                          <a:ea typeface="HY궁서" pitchFamily="18" charset="-127"/>
                        </a:rPr>
                        <a:t>4</a:t>
                      </a:r>
                      <a:endParaRPr lang="en-US" altLang="ko-KR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HY궁서" pitchFamily="18" charset="-127"/>
                          <a:ea typeface="HY궁서" pitchFamily="18" charset="-127"/>
                        </a:rPr>
                        <a:t>Powerplant</a:t>
                      </a:r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Rolls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-Royce 250-C20W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>
                          <a:latin typeface="HY궁서" pitchFamily="18" charset="-127"/>
                          <a:ea typeface="HY궁서" pitchFamily="18" charset="-127"/>
                        </a:rPr>
                        <a:t>Max cruise speed: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209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km/h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>
                          <a:latin typeface="HY궁서" pitchFamily="18" charset="-127"/>
                          <a:ea typeface="HY궁서" pitchFamily="18" charset="-127"/>
                        </a:rPr>
                        <a:t>MTOW: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1,361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kg 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Certified ceiling: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13,000ft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" name="Picture 2" descr="C:\Users\110811\Pictures\enstrom-480b-carrying-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2899" y="4146962"/>
            <a:ext cx="3024336" cy="2160240"/>
          </a:xfrm>
          <a:prstGeom prst="rect">
            <a:avLst/>
          </a:prstGeom>
          <a:noFill/>
        </p:spPr>
      </p:pic>
      <p:pic>
        <p:nvPicPr>
          <p:cNvPr id="4" name="Picture 3" descr="C:\Users\110811\Pictures\enstrom-480b-over-vill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71281"/>
            <a:ext cx="3672408" cy="2155559"/>
          </a:xfrm>
          <a:prstGeom prst="rect">
            <a:avLst/>
          </a:prstGeom>
          <a:noFill/>
        </p:spPr>
      </p:pic>
      <p:pic>
        <p:nvPicPr>
          <p:cNvPr id="5" name="Picture 5" descr="http://t1.gstatic.com/images?q=tbn:ANd9GcRURLwu7lsjH6pS-U5jJDWHy98--aFFgKjA5LnRK4efBtvflh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943289"/>
            <a:ext cx="2952328" cy="2047875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683568" y="980728"/>
            <a:ext cx="6960266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ENSTROM 480B TURBINE  (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へ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り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Fleet)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2013" y="116632"/>
            <a:ext cx="269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Air JET  AIRLINE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980728"/>
            <a:ext cx="6603076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ROBINSON R44 RAVEN II  (</a:t>
            </a:r>
            <a:r>
              <a:rPr lang="ja-JP" altLang="en-US" sz="2400" b="1" dirty="0" smtClean="0">
                <a:latin typeface="HY궁서" pitchFamily="18" charset="-127"/>
                <a:ea typeface="HY궁서" pitchFamily="18" charset="-127"/>
              </a:rPr>
              <a:t>へ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り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Fleet)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71281"/>
            <a:ext cx="3600400" cy="2138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9381" y="4242443"/>
            <a:ext cx="309101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0615" y="1866179"/>
            <a:ext cx="3096344" cy="218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043608" y="4242443"/>
          <a:ext cx="3744416" cy="2337664"/>
        </p:xfrm>
        <a:graphic>
          <a:graphicData uri="http://schemas.openxmlformats.org/drawingml/2006/table">
            <a:tbl>
              <a:tblPr/>
              <a:tblGrid>
                <a:gridCol w="1872208"/>
                <a:gridCol w="1872208"/>
              </a:tblGrid>
              <a:tr h="261029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HY궁서" pitchFamily="18" charset="-127"/>
                          <a:ea typeface="HY궁서" pitchFamily="18" charset="-127"/>
                        </a:rPr>
                        <a:t>SPECIFICATION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ko-KR" alt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Length: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9.0m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Rotor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Rotating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10.1m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Maximum seating: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latin typeface="HY궁서" pitchFamily="18" charset="-127"/>
                          <a:ea typeface="HY궁서" pitchFamily="18" charset="-127"/>
                        </a:rPr>
                        <a:t>1 + </a:t>
                      </a:r>
                      <a:r>
                        <a:rPr lang="en-US" altLang="ko-KR" sz="1200" dirty="0" smtClean="0">
                          <a:latin typeface="HY궁서" pitchFamily="18" charset="-127"/>
                          <a:ea typeface="HY궁서" pitchFamily="18" charset="-127"/>
                        </a:rPr>
                        <a:t>3</a:t>
                      </a:r>
                      <a:endParaRPr lang="en-US" altLang="ko-KR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HY궁서" pitchFamily="18" charset="-127"/>
                          <a:ea typeface="HY궁서" pitchFamily="18" charset="-127"/>
                        </a:rPr>
                        <a:t>Powerplant</a:t>
                      </a:r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Lycoming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IO-540-AE1A5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Max cruise speed: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200</a:t>
                      </a:r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km/h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MTOW: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HY궁서" pitchFamily="18" charset="-127"/>
                          <a:ea typeface="HY궁서" pitchFamily="18" charset="-127"/>
                        </a:rPr>
                        <a:t>1,134 </a:t>
                      </a:r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kg 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26102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HY궁서" pitchFamily="18" charset="-127"/>
                          <a:ea typeface="HY궁서" pitchFamily="18" charset="-127"/>
                        </a:rPr>
                        <a:t>Certified ceiling:</a:t>
                      </a: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HY궁서" pitchFamily="18" charset="-127"/>
                          <a:ea typeface="HY궁서" pitchFamily="18" charset="-127"/>
                        </a:rPr>
                        <a:t>13,000ft</a:t>
                      </a:r>
                      <a:endParaRPr lang="en-US" sz="1200" dirty="0">
                        <a:latin typeface="HY궁서" pitchFamily="18" charset="-127"/>
                        <a:ea typeface="HY궁서" pitchFamily="18" charset="-127"/>
                      </a:endParaRPr>
                    </a:p>
                  </a:txBody>
                  <a:tcPr marL="86468" marR="86468" marT="43234" marB="432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42013" y="116632"/>
            <a:ext cx="269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 smtClean="0">
                <a:solidFill>
                  <a:srgbClr val="FF0000"/>
                </a:solidFill>
              </a:rPr>
              <a:t>Air JET  AIRLINE</a:t>
            </a: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83568" y="980728"/>
            <a:ext cx="6624736" cy="461665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Service Business Model  (</a:t>
            </a:r>
            <a:r>
              <a:rPr lang="ja-JP" altLang="en-US" sz="2400" b="1" dirty="0">
                <a:latin typeface="HY궁서" pitchFamily="18" charset="-127"/>
                <a:ea typeface="HY궁서" pitchFamily="18" charset="-127"/>
              </a:rPr>
              <a:t>ヘリコプター</a:t>
            </a:r>
            <a:r>
              <a:rPr lang="en-US" altLang="ko-KR" sz="2400" b="1" dirty="0" smtClean="0">
                <a:latin typeface="HY궁서" pitchFamily="18" charset="-127"/>
                <a:ea typeface="HY궁서" pitchFamily="18" charset="-127"/>
              </a:rPr>
              <a:t>) - 3  </a:t>
            </a:r>
            <a:r>
              <a:rPr lang="ko-KR" altLang="en-US" sz="2400" b="1" dirty="0" smtClean="0">
                <a:latin typeface="HY궁서" pitchFamily="18" charset="-127"/>
                <a:ea typeface="HY궁서" pitchFamily="18" charset="-127"/>
              </a:rPr>
              <a:t> </a:t>
            </a:r>
            <a:endParaRPr lang="ko-KR" altLang="en-US" sz="2400" dirty="0">
              <a:latin typeface="HY궁서" pitchFamily="18" charset="-127"/>
              <a:ea typeface="HY궁서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27584" y="1921934"/>
            <a:ext cx="7756475" cy="4464496"/>
            <a:chOff x="827584" y="1988840"/>
            <a:chExt cx="7756475" cy="4464496"/>
          </a:xfrm>
        </p:grpSpPr>
        <p:pic>
          <p:nvPicPr>
            <p:cNvPr id="4" name="Picture 104" descr="GEL Rounded Rectangle carrot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2000715"/>
              <a:ext cx="2952328" cy="43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내용 개체 틀 2"/>
            <p:cNvSpPr txBox="1">
              <a:spLocks/>
            </p:cNvSpPr>
            <p:nvPr/>
          </p:nvSpPr>
          <p:spPr bwMode="auto">
            <a:xfrm>
              <a:off x="899592" y="2060848"/>
              <a:ext cx="7684467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110000"/>
                <a:buBlip>
                  <a:blip r:embed="rId3"/>
                </a:buBlip>
              </a:pPr>
              <a:r>
                <a:rPr lang="zh-TW" altLang="en-US" sz="1400" b="1" dirty="0">
                  <a:latin typeface="HY궁서" pitchFamily="18" charset="-127"/>
                  <a:ea typeface="HY궁서" pitchFamily="18" charset="-127"/>
                </a:rPr>
                <a:t>航空映像制作支援事業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110000"/>
                <a:buBlip>
                  <a:blip r:embed="rId4"/>
                </a:buBlip>
              </a:pPr>
              <a:r>
                <a:rPr lang="zh-CN" altLang="en-US" sz="1400" b="1" dirty="0">
                  <a:latin typeface="HY궁서" pitchFamily="18" charset="-127"/>
                  <a:ea typeface="HY궁서" pitchFamily="18" charset="-127"/>
                </a:rPr>
                <a:t>映</a:t>
              </a:r>
              <a:r>
                <a:rPr lang="zh-CN" altLang="en-US" sz="1400" b="1" dirty="0" smtClean="0">
                  <a:latin typeface="HY궁서" pitchFamily="18" charset="-127"/>
                  <a:ea typeface="HY궁서" pitchFamily="18" charset="-127"/>
                </a:rPr>
                <a:t>画</a:t>
              </a:r>
              <a:r>
                <a:rPr lang="en-US" altLang="zh-CN" sz="1400" b="1" dirty="0" smtClean="0">
                  <a:latin typeface="HY궁서" pitchFamily="18" charset="-127"/>
                  <a:ea typeface="HY궁서" pitchFamily="18" charset="-127"/>
                </a:rPr>
                <a:t>,CF</a:t>
              </a:r>
              <a:r>
                <a:rPr lang="zh-CN" altLang="en-US" sz="1400" b="1" dirty="0">
                  <a:latin typeface="HY궁서" pitchFamily="18" charset="-127"/>
                  <a:ea typeface="HY궁서" pitchFamily="18" charset="-127"/>
                </a:rPr>
                <a:t>映像制作支援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雄壮でダイナミックな映像提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供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高解像度カメラを通じた高画質の映像提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供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航空機を利用した特殊撮影の選好度増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加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高価な商品広告手法に航空映像の選好度増加 </a:t>
              </a:r>
              <a:r>
                <a:rPr kumimoji="0" lang="en-US" altLang="ko-KR" sz="1400" b="1" dirty="0" smtClean="0">
                  <a:latin typeface="HY궁서" pitchFamily="18" charset="-127"/>
                  <a:ea typeface="HY궁서" pitchFamily="18" charset="-127"/>
                </a:rPr>
                <a:t> 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予想売上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: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年間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50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億ウォ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ン</a:t>
              </a:r>
              <a:r>
                <a:rPr lang="ko-KR" altLang="en-US" sz="1400" b="1" dirty="0" smtClean="0">
                  <a:latin typeface="HY궁서" pitchFamily="18" charset="-127"/>
                  <a:ea typeface="HY궁서" pitchFamily="18" charset="-127"/>
                </a:rPr>
                <a:t>線</a:t>
              </a:r>
              <a:endParaRPr kumimoji="0" lang="en-US" altLang="ko-KR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342900" lvl="1" indent="-34290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110000"/>
                <a:buBlip>
                  <a:blip r:embed="rId4"/>
                </a:buBlip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放送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(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ニュース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)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映像制作支援</a:t>
              </a:r>
              <a:endParaRPr kumimoji="0" lang="ko-KR" altLang="en-US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リアルタイム生動感のあるニュース映像提供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二元化生放送のための中継器活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用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YTN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と現在、年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50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時間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, 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年間契約で任務遂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行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今後、新規に総合編成放送会社報道局の新規市場開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拓</a:t>
              </a:r>
              <a:endParaRPr lang="en-US" altLang="ja-JP" sz="1400" b="1" dirty="0" smtClean="0">
                <a:latin typeface="HY궁서" pitchFamily="18" charset="-127"/>
                <a:ea typeface="HY궁서" pitchFamily="18" charset="-127"/>
              </a:endParaRP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SzPct val="80000"/>
                <a:buFont typeface="Wingdings" pitchFamily="2" charset="2"/>
                <a:buChar char="r"/>
              </a:pP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予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想売上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: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年間</a:t>
              </a:r>
              <a:r>
                <a:rPr lang="en-US" altLang="ja-JP" sz="1400" b="1" dirty="0">
                  <a:latin typeface="HY궁서" pitchFamily="18" charset="-127"/>
                  <a:ea typeface="HY궁서" pitchFamily="18" charset="-127"/>
                </a:rPr>
                <a:t>6</a:t>
              </a:r>
              <a:r>
                <a:rPr lang="ja-JP" altLang="en-US" sz="1400" b="1" dirty="0">
                  <a:latin typeface="HY궁서" pitchFamily="18" charset="-127"/>
                  <a:ea typeface="HY궁서" pitchFamily="18" charset="-127"/>
                </a:rPr>
                <a:t>億ウォ</a:t>
              </a:r>
              <a:r>
                <a:rPr lang="ja-JP" altLang="en-US" sz="1400" b="1" dirty="0" smtClean="0">
                  <a:latin typeface="HY궁서" pitchFamily="18" charset="-127"/>
                  <a:ea typeface="HY궁서" pitchFamily="18" charset="-127"/>
                </a:rPr>
                <a:t>ン</a:t>
              </a:r>
              <a:r>
                <a:rPr lang="ko-KR" altLang="en-US" sz="1400" b="1" dirty="0">
                  <a:latin typeface="HY궁서" pitchFamily="18" charset="-127"/>
                  <a:ea typeface="HY궁서" pitchFamily="18" charset="-127"/>
                </a:rPr>
                <a:t>線</a:t>
              </a:r>
              <a:endParaRPr kumimoji="0" lang="ko-KR" altLang="en-US" sz="1400" b="1" dirty="0" smtClean="0"/>
            </a:p>
          </p:txBody>
        </p:sp>
        <p:pic>
          <p:nvPicPr>
            <p:cNvPr id="6" name="Picture 2" descr="C:\Users\110811\Downloads\cineflex\helicopte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40152" y="3284226"/>
              <a:ext cx="2306181" cy="1368152"/>
            </a:xfrm>
            <a:prstGeom prst="rect">
              <a:avLst/>
            </a:prstGeom>
            <a:noFill/>
          </p:spPr>
        </p:pic>
        <p:pic>
          <p:nvPicPr>
            <p:cNvPr id="7" name="Picture 3" descr="C:\Users\110811\Downloads\cineflex\helicopter-live-transmision-area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0152" y="4856527"/>
              <a:ext cx="2250034" cy="1368152"/>
            </a:xfrm>
            <a:prstGeom prst="rect">
              <a:avLst/>
            </a:prstGeom>
            <a:noFill/>
          </p:spPr>
        </p:pic>
        <p:pic>
          <p:nvPicPr>
            <p:cNvPr id="8" name="Picture 4" descr="C:\Users\110811\Downloads\cineflex\169Lexu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92080" y="1988840"/>
              <a:ext cx="2939547" cy="1116328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6715152" y="116632"/>
            <a:ext cx="210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i="1" dirty="0" smtClean="0"/>
              <a:t>Business plan by. </a:t>
            </a:r>
            <a:r>
              <a:rPr lang="en-US" altLang="ko-KR" sz="1200" b="1" i="1" dirty="0">
                <a:solidFill>
                  <a:srgbClr val="FF0000"/>
                </a:solidFill>
              </a:rPr>
              <a:t>SKYLINE</a:t>
            </a:r>
            <a:br>
              <a:rPr lang="en-US" altLang="ko-KR" sz="1200" b="1" i="1" dirty="0">
                <a:solidFill>
                  <a:srgbClr val="FF0000"/>
                </a:solidFill>
              </a:rPr>
            </a:br>
            <a:endParaRPr lang="ko-KR" altLang="en-US" sz="1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1859</Words>
  <Application>Microsoft Office PowerPoint</Application>
  <PresentationFormat>화면 슬라이드 쇼(4:3)</PresentationFormat>
  <Paragraphs>296</Paragraphs>
  <Slides>23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4" baseType="lpstr">
      <vt:lpstr>Office 테마</vt:lpstr>
      <vt:lpstr>ヘリコプターツアー 案内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110811</dc:creator>
  <cp:lastModifiedBy>터보라인</cp:lastModifiedBy>
  <cp:revision>226</cp:revision>
  <cp:lastPrinted>2016-09-26T02:35:26Z</cp:lastPrinted>
  <dcterms:created xsi:type="dcterms:W3CDTF">2012-09-03T12:01:27Z</dcterms:created>
  <dcterms:modified xsi:type="dcterms:W3CDTF">2016-09-26T04:40:36Z</dcterms:modified>
</cp:coreProperties>
</file>